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5" r:id="rId8"/>
    <p:sldId id="262" r:id="rId9"/>
    <p:sldId id="263" r:id="rId10"/>
    <p:sldId id="264" r:id="rId11"/>
    <p:sldId id="266" r:id="rId12"/>
    <p:sldId id="267" r:id="rId13"/>
    <p:sldId id="268" r:id="rId14"/>
    <p:sldId id="269" r:id="rId15"/>
    <p:sldId id="278" r:id="rId16"/>
    <p:sldId id="273" r:id="rId17"/>
    <p:sldId id="274" r:id="rId18"/>
    <p:sldId id="275" r:id="rId19"/>
    <p:sldId id="276" r:id="rId20"/>
    <p:sldId id="277" r:id="rId21"/>
  </p:sldIdLst>
  <p:sldSz cx="18288000" cy="10287000"/>
  <p:notesSz cx="6858000" cy="9144000"/>
  <p:embeddedFontLst>
    <p:embeddedFont>
      <p:font typeface="Carlito" panose="020B0604020202020204" charset="0"/>
      <p:regular r:id="rId22"/>
    </p:embeddedFont>
    <p:embeddedFont>
      <p:font typeface="Carlito Bold" panose="020B0604020202020204" charset="0"/>
      <p:regular r:id="rId23"/>
      <p:bold r:id="rId24"/>
    </p:embeddedFont>
    <p:embeddedFont>
      <p:font typeface="Radley" panose="020B0604020202020204" charset="0"/>
      <p:regular r:id="rId25"/>
    </p:embeddedFont>
    <p:embeddedFont>
      <p:font typeface="Radley Italics" panose="020B0604020202020204" charset="0"/>
      <p:regular r:id="rId26"/>
      <p: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9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53783D-3A4B-4B12-A100-867583985B16}" v="1" dt="2026-08-23T14:35:45.6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38" d="100"/>
          <a:sy n="38" d="100"/>
        </p:scale>
        <p:origin x="1044"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ie Owen" userId="3578019f-6f8b-4a34-88f2-d8e5d10b65f5" providerId="ADAL" clId="{EB6D1E6F-3F2F-491A-AA15-435FDD727F0E}"/>
    <pc:docChg chg="custSel addSld delSld modSld">
      <pc:chgData name="Mollie Owen" userId="3578019f-6f8b-4a34-88f2-d8e5d10b65f5" providerId="ADAL" clId="{EB6D1E6F-3F2F-491A-AA15-435FDD727F0E}" dt="2026-08-23T14:35:56.214" v="87" actId="20577"/>
      <pc:docMkLst>
        <pc:docMk/>
      </pc:docMkLst>
      <pc:sldChg chg="addSp modSp mod">
        <pc:chgData name="Mollie Owen" userId="3578019f-6f8b-4a34-88f2-d8e5d10b65f5" providerId="ADAL" clId="{EB6D1E6F-3F2F-491A-AA15-435FDD727F0E}" dt="2026-08-23T14:26:37.262" v="28" actId="20577"/>
        <pc:sldMkLst>
          <pc:docMk/>
          <pc:sldMk cId="0" sldId="257"/>
        </pc:sldMkLst>
        <pc:spChg chg="add">
          <ac:chgData name="Mollie Owen" userId="3578019f-6f8b-4a34-88f2-d8e5d10b65f5" providerId="ADAL" clId="{EB6D1E6F-3F2F-491A-AA15-435FDD727F0E}" dt="2026-08-23T14:26:22.076" v="10" actId="22"/>
          <ac:spMkLst>
            <pc:docMk/>
            <pc:sldMk cId="0" sldId="257"/>
            <ac:spMk id="13" creationId="{2CE8B8DA-7572-67A4-613C-238B88261150}"/>
          </ac:spMkLst>
        </pc:spChg>
        <pc:spChg chg="add mod">
          <ac:chgData name="Mollie Owen" userId="3578019f-6f8b-4a34-88f2-d8e5d10b65f5" providerId="ADAL" clId="{EB6D1E6F-3F2F-491A-AA15-435FDD727F0E}" dt="2026-08-23T14:26:37.262" v="28" actId="20577"/>
          <ac:spMkLst>
            <pc:docMk/>
            <pc:sldMk cId="0" sldId="257"/>
            <ac:spMk id="15" creationId="{F5C71C39-1A69-7321-E3FA-FBB7B6771620}"/>
          </ac:spMkLst>
        </pc:spChg>
      </pc:sldChg>
      <pc:sldChg chg="addSp modSp mod">
        <pc:chgData name="Mollie Owen" userId="3578019f-6f8b-4a34-88f2-d8e5d10b65f5" providerId="ADAL" clId="{EB6D1E6F-3F2F-491A-AA15-435FDD727F0E}" dt="2026-08-23T14:32:13.084" v="33" actId="1076"/>
        <pc:sldMkLst>
          <pc:docMk/>
          <pc:sldMk cId="0" sldId="258"/>
        </pc:sldMkLst>
        <pc:picChg chg="add mod">
          <ac:chgData name="Mollie Owen" userId="3578019f-6f8b-4a34-88f2-d8e5d10b65f5" providerId="ADAL" clId="{EB6D1E6F-3F2F-491A-AA15-435FDD727F0E}" dt="2026-08-23T14:32:13.084" v="33" actId="1076"/>
          <ac:picMkLst>
            <pc:docMk/>
            <pc:sldMk cId="0" sldId="258"/>
            <ac:picMk id="11" creationId="{26D50BE9-1375-A527-4213-FB938C35FC9F}"/>
          </ac:picMkLst>
        </pc:picChg>
      </pc:sldChg>
      <pc:sldChg chg="modSp mod">
        <pc:chgData name="Mollie Owen" userId="3578019f-6f8b-4a34-88f2-d8e5d10b65f5" providerId="ADAL" clId="{EB6D1E6F-3F2F-491A-AA15-435FDD727F0E}" dt="2026-08-23T14:32:49.493" v="41" actId="1076"/>
        <pc:sldMkLst>
          <pc:docMk/>
          <pc:sldMk cId="0" sldId="260"/>
        </pc:sldMkLst>
        <pc:spChg chg="mod">
          <ac:chgData name="Mollie Owen" userId="3578019f-6f8b-4a34-88f2-d8e5d10b65f5" providerId="ADAL" clId="{EB6D1E6F-3F2F-491A-AA15-435FDD727F0E}" dt="2026-08-23T14:32:49.493" v="41" actId="1076"/>
          <ac:spMkLst>
            <pc:docMk/>
            <pc:sldMk cId="0" sldId="260"/>
            <ac:spMk id="7" creationId="{00000000-0000-0000-0000-000000000000}"/>
          </ac:spMkLst>
        </pc:spChg>
      </pc:sldChg>
      <pc:sldChg chg="modSp mod">
        <pc:chgData name="Mollie Owen" userId="3578019f-6f8b-4a34-88f2-d8e5d10b65f5" providerId="ADAL" clId="{EB6D1E6F-3F2F-491A-AA15-435FDD727F0E}" dt="2026-08-23T14:33:58.149" v="43" actId="20577"/>
        <pc:sldMkLst>
          <pc:docMk/>
          <pc:sldMk cId="0" sldId="266"/>
        </pc:sldMkLst>
        <pc:spChg chg="mod">
          <ac:chgData name="Mollie Owen" userId="3578019f-6f8b-4a34-88f2-d8e5d10b65f5" providerId="ADAL" clId="{EB6D1E6F-3F2F-491A-AA15-435FDD727F0E}" dt="2026-08-23T14:33:58.149" v="43" actId="20577"/>
          <ac:spMkLst>
            <pc:docMk/>
            <pc:sldMk cId="0" sldId="266"/>
            <ac:spMk id="7" creationId="{00000000-0000-0000-0000-000000000000}"/>
          </ac:spMkLst>
        </pc:spChg>
      </pc:sldChg>
      <pc:sldChg chg="modSp mod">
        <pc:chgData name="Mollie Owen" userId="3578019f-6f8b-4a34-88f2-d8e5d10b65f5" providerId="ADAL" clId="{EB6D1E6F-3F2F-491A-AA15-435FDD727F0E}" dt="2026-08-23T14:34:32.743" v="81" actId="20577"/>
        <pc:sldMkLst>
          <pc:docMk/>
          <pc:sldMk cId="0" sldId="267"/>
        </pc:sldMkLst>
        <pc:spChg chg="mod">
          <ac:chgData name="Mollie Owen" userId="3578019f-6f8b-4a34-88f2-d8e5d10b65f5" providerId="ADAL" clId="{EB6D1E6F-3F2F-491A-AA15-435FDD727F0E}" dt="2026-08-23T14:34:32.743" v="81" actId="20577"/>
          <ac:spMkLst>
            <pc:docMk/>
            <pc:sldMk cId="0" sldId="267"/>
            <ac:spMk id="14" creationId="{00000000-0000-0000-0000-000000000000}"/>
          </ac:spMkLst>
        </pc:spChg>
      </pc:sldChg>
      <pc:sldChg chg="modSp add mod setBg">
        <pc:chgData name="Mollie Owen" userId="3578019f-6f8b-4a34-88f2-d8e5d10b65f5" providerId="ADAL" clId="{EB6D1E6F-3F2F-491A-AA15-435FDD727F0E}" dt="2026-08-23T14:35:56.214" v="87" actId="20577"/>
        <pc:sldMkLst>
          <pc:docMk/>
          <pc:sldMk cId="0" sldId="269"/>
        </pc:sldMkLst>
        <pc:spChg chg="mod">
          <ac:chgData name="Mollie Owen" userId="3578019f-6f8b-4a34-88f2-d8e5d10b65f5" providerId="ADAL" clId="{EB6D1E6F-3F2F-491A-AA15-435FDD727F0E}" dt="2026-08-23T14:35:56.214" v="87" actId="20577"/>
          <ac:spMkLst>
            <pc:docMk/>
            <pc:sldMk cId="0" sldId="269"/>
            <ac:spMk id="6" creationId="{00000000-0000-0000-0000-000000000000}"/>
          </ac:spMkLst>
        </pc:spChg>
      </pc:sldChg>
      <pc:sldChg chg="addSp delSp modSp del mod">
        <pc:chgData name="Mollie Owen" userId="3578019f-6f8b-4a34-88f2-d8e5d10b65f5" providerId="ADAL" clId="{EB6D1E6F-3F2F-491A-AA15-435FDD727F0E}" dt="2026-08-23T14:35:47.728" v="86" actId="47"/>
        <pc:sldMkLst>
          <pc:docMk/>
          <pc:sldMk cId="0" sldId="270"/>
        </pc:sldMkLst>
        <pc:grpChg chg="del">
          <ac:chgData name="Mollie Owen" userId="3578019f-6f8b-4a34-88f2-d8e5d10b65f5" providerId="ADAL" clId="{EB6D1E6F-3F2F-491A-AA15-435FDD727F0E}" dt="2026-08-23T14:35:06.965" v="82" actId="478"/>
          <ac:grpSpMkLst>
            <pc:docMk/>
            <pc:sldMk cId="0" sldId="270"/>
            <ac:grpSpMk id="5" creationId="{00000000-0000-0000-0000-000000000000}"/>
          </ac:grpSpMkLst>
        </pc:grpChg>
        <pc:picChg chg="add mod">
          <ac:chgData name="Mollie Owen" userId="3578019f-6f8b-4a34-88f2-d8e5d10b65f5" providerId="ADAL" clId="{EB6D1E6F-3F2F-491A-AA15-435FDD727F0E}" dt="2026-08-23T14:35:11.299" v="84" actId="14100"/>
          <ac:picMkLst>
            <pc:docMk/>
            <pc:sldMk cId="0" sldId="270"/>
            <ac:picMk id="10" creationId="{54E327A4-ECDB-9BEB-E826-2F846DD15F19}"/>
          </ac:picMkLst>
        </pc:picChg>
      </pc:sldChg>
      <pc:sldChg chg="add setBg">
        <pc:chgData name="Mollie Owen" userId="3578019f-6f8b-4a34-88f2-d8e5d10b65f5" providerId="ADAL" clId="{EB6D1E6F-3F2F-491A-AA15-435FDD727F0E}" dt="2026-08-23T14:35:45.655" v="85"/>
        <pc:sldMkLst>
          <pc:docMk/>
          <pc:sldMk cId="0" sldId="278"/>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sv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sv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sv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4.png"/><Relationship Id="rId7" Type="http://schemas.openxmlformats.org/officeDocument/2006/relationships/image" Target="../media/image29.pn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7.svg"/><Relationship Id="rId1" Type="http://schemas.openxmlformats.org/officeDocument/2006/relationships/slideLayout" Target="../slideLayouts/slideLayout7.xml"/><Relationship Id="rId5" Type="http://schemas.openxmlformats.org/officeDocument/2006/relationships/image" Target="../media/image36.sv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Freeform 4" descr="Abstract Shape Confetti"/>
          <p:cNvSpPr/>
          <p:nvPr/>
        </p:nvSpPr>
        <p:spPr>
          <a:xfrm>
            <a:off x="15075600" y="5653304"/>
            <a:ext cx="7315200" cy="2446369"/>
          </a:xfrm>
          <a:custGeom>
            <a:avLst/>
            <a:gdLst/>
            <a:ahLst/>
            <a:cxnLst/>
            <a:rect l="l" t="t" r="r" b="b"/>
            <a:pathLst>
              <a:path w="7315200" h="2446369">
                <a:moveTo>
                  <a:pt x="0" y="0"/>
                </a:moveTo>
                <a:lnTo>
                  <a:pt x="7315200" y="0"/>
                </a:lnTo>
                <a:lnTo>
                  <a:pt x="7315200" y="2446368"/>
                </a:lnTo>
                <a:lnTo>
                  <a:pt x="0" y="24463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AutoShape 5"/>
          <p:cNvSpPr/>
          <p:nvPr/>
        </p:nvSpPr>
        <p:spPr>
          <a:xfrm>
            <a:off x="1028700" y="1028700"/>
            <a:ext cx="16230600" cy="0"/>
          </a:xfrm>
          <a:prstGeom prst="line">
            <a:avLst/>
          </a:prstGeom>
          <a:ln w="19050" cap="flat">
            <a:solidFill>
              <a:srgbClr val="223F6D"/>
            </a:solidFill>
            <a:prstDash val="solid"/>
            <a:headEnd type="none" w="sm" len="sm"/>
            <a:tailEnd type="none" w="sm" len="sm"/>
          </a:ln>
        </p:spPr>
        <p:txBody>
          <a:bodyPr/>
          <a:lstStyle/>
          <a:p>
            <a:endParaRPr lang="en-GB"/>
          </a:p>
        </p:txBody>
      </p:sp>
      <p:sp>
        <p:nvSpPr>
          <p:cNvPr id="6" name="AutoShape 6"/>
          <p:cNvSpPr/>
          <p:nvPr/>
        </p:nvSpPr>
        <p:spPr>
          <a:xfrm>
            <a:off x="1028700" y="8586508"/>
            <a:ext cx="16230600" cy="0"/>
          </a:xfrm>
          <a:prstGeom prst="line">
            <a:avLst/>
          </a:prstGeom>
          <a:ln w="19050" cap="flat">
            <a:solidFill>
              <a:srgbClr val="223F6D"/>
            </a:solidFill>
            <a:prstDash val="solid"/>
            <a:headEnd type="none" w="sm" len="sm"/>
            <a:tailEnd type="none" w="sm" len="sm"/>
          </a:ln>
        </p:spPr>
        <p:txBody>
          <a:bodyPr/>
          <a:lstStyle/>
          <a:p>
            <a:endParaRPr lang="en-GB"/>
          </a:p>
        </p:txBody>
      </p:sp>
      <p:grpSp>
        <p:nvGrpSpPr>
          <p:cNvPr id="7" name="Group 7"/>
          <p:cNvGrpSpPr/>
          <p:nvPr/>
        </p:nvGrpSpPr>
        <p:grpSpPr>
          <a:xfrm>
            <a:off x="1364221" y="1100137"/>
            <a:ext cx="15559559" cy="7866985"/>
            <a:chOff x="0" y="95250"/>
            <a:chExt cx="20746078" cy="10489314"/>
          </a:xfrm>
        </p:grpSpPr>
        <p:sp>
          <p:nvSpPr>
            <p:cNvPr id="8" name="TextBox 8"/>
            <p:cNvSpPr txBox="1"/>
            <p:nvPr/>
          </p:nvSpPr>
          <p:spPr>
            <a:xfrm>
              <a:off x="0" y="1111885"/>
              <a:ext cx="20746078" cy="9472679"/>
            </a:xfrm>
            <a:prstGeom prst="rect">
              <a:avLst/>
            </a:prstGeom>
          </p:spPr>
          <p:txBody>
            <a:bodyPr lIns="0" tIns="0" rIns="0" bIns="0" rtlCol="0" anchor="t">
              <a:spAutoFit/>
            </a:bodyPr>
            <a:lstStyle/>
            <a:p>
              <a:pPr algn="ctr">
                <a:lnSpc>
                  <a:spcPts val="13591"/>
                </a:lnSpc>
              </a:pPr>
              <a:endParaRPr dirty="0"/>
            </a:p>
            <a:p>
              <a:pPr marL="0" lvl="0" indent="0" algn="ctr">
                <a:lnSpc>
                  <a:spcPts val="13591"/>
                </a:lnSpc>
              </a:pPr>
              <a:r>
                <a:rPr lang="en-US" sz="13591" u="none" spc="-271" dirty="0">
                  <a:solidFill>
                    <a:srgbClr val="FFFFFF"/>
                  </a:solidFill>
                  <a:latin typeface="Carlito"/>
                  <a:ea typeface="Carlito"/>
                  <a:cs typeface="Carlito"/>
                  <a:sym typeface="Carlito"/>
                </a:rPr>
                <a:t>MEET THE TEACHER</a:t>
              </a:r>
            </a:p>
            <a:p>
              <a:pPr marL="0" lvl="0" indent="0" algn="ctr">
                <a:lnSpc>
                  <a:spcPts val="13591"/>
                </a:lnSpc>
              </a:pPr>
              <a:r>
                <a:rPr lang="en-US" sz="13591" u="none" spc="-271" dirty="0">
                  <a:solidFill>
                    <a:srgbClr val="FFFFFF"/>
                  </a:solidFill>
                  <a:latin typeface="Carlito"/>
                  <a:ea typeface="Carlito"/>
                  <a:cs typeface="Carlito"/>
                  <a:sym typeface="Carlito"/>
                </a:rPr>
                <a:t>SEPTEMBER 2026</a:t>
              </a:r>
            </a:p>
            <a:p>
              <a:pPr marL="0" lvl="0" indent="0" algn="ctr">
                <a:lnSpc>
                  <a:spcPts val="14591"/>
                </a:lnSpc>
              </a:pPr>
              <a:endParaRPr lang="en-US" sz="13591" u="none" spc="-271" dirty="0">
                <a:solidFill>
                  <a:srgbClr val="FFFFFF"/>
                </a:solidFill>
                <a:latin typeface="Carlito"/>
                <a:ea typeface="Carlito"/>
                <a:cs typeface="Carlito"/>
                <a:sym typeface="Carlito"/>
              </a:endParaRPr>
            </a:p>
          </p:txBody>
        </p:sp>
        <p:sp>
          <p:nvSpPr>
            <p:cNvPr id="9" name="TextBox 9"/>
            <p:cNvSpPr txBox="1"/>
            <p:nvPr/>
          </p:nvSpPr>
          <p:spPr>
            <a:xfrm>
              <a:off x="2270760" y="95250"/>
              <a:ext cx="16204558" cy="1018117"/>
            </a:xfrm>
            <a:prstGeom prst="rect">
              <a:avLst/>
            </a:prstGeom>
          </p:spPr>
          <p:txBody>
            <a:bodyPr lIns="0" tIns="0" rIns="0" bIns="0" rtlCol="0" anchor="t">
              <a:spAutoFit/>
            </a:bodyPr>
            <a:lstStyle/>
            <a:p>
              <a:pPr marL="0" lvl="0" indent="0" algn="ctr">
                <a:lnSpc>
                  <a:spcPts val="5500"/>
                </a:lnSpc>
              </a:pPr>
              <a:r>
                <a:rPr lang="en-US" sz="5500" i="1">
                  <a:solidFill>
                    <a:srgbClr val="FFFFFF"/>
                  </a:solidFill>
                  <a:latin typeface="Radley Italics"/>
                  <a:ea typeface="Radley Italics"/>
                  <a:cs typeface="Radley Italics"/>
                  <a:sym typeface="Radley Italics"/>
                </a:rPr>
                <a:t>Saint Mary’s Catholic Primary School</a:t>
              </a:r>
            </a:p>
          </p:txBody>
        </p:sp>
      </p:grpSp>
      <p:sp>
        <p:nvSpPr>
          <p:cNvPr id="10" name="Freeform 10"/>
          <p:cNvSpPr/>
          <p:nvPr/>
        </p:nvSpPr>
        <p:spPr>
          <a:xfrm>
            <a:off x="-1124992" y="1298368"/>
            <a:ext cx="3312942" cy="4114800"/>
          </a:xfrm>
          <a:custGeom>
            <a:avLst/>
            <a:gdLst/>
            <a:ahLst/>
            <a:cxnLst/>
            <a:rect l="l" t="t" r="r" b="b"/>
            <a:pathLst>
              <a:path w="3312942" h="4114800">
                <a:moveTo>
                  <a:pt x="0" y="0"/>
                </a:moveTo>
                <a:lnTo>
                  <a:pt x="3312942" y="0"/>
                </a:lnTo>
                <a:lnTo>
                  <a:pt x="3312942"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15817724" y="239016"/>
            <a:ext cx="2212110" cy="2681070"/>
          </a:xfrm>
          <a:custGeom>
            <a:avLst/>
            <a:gdLst/>
            <a:ahLst/>
            <a:cxnLst/>
            <a:rect l="l" t="t" r="r" b="b"/>
            <a:pathLst>
              <a:path w="2212110" h="2681070">
                <a:moveTo>
                  <a:pt x="0" y="0"/>
                </a:moveTo>
                <a:lnTo>
                  <a:pt x="2212110" y="0"/>
                </a:lnTo>
                <a:lnTo>
                  <a:pt x="2212110" y="2681070"/>
                </a:lnTo>
                <a:lnTo>
                  <a:pt x="0" y="2681070"/>
                </a:lnTo>
                <a:lnTo>
                  <a:pt x="0" y="0"/>
                </a:lnTo>
                <a:close/>
              </a:path>
            </a:pathLst>
          </a:custGeom>
          <a:blipFill>
            <a:blip r:embed="rId5"/>
            <a:stretch>
              <a:fillRect/>
            </a:stretch>
          </a:blipFill>
        </p:spPr>
        <p:txBody>
          <a:bodyPr/>
          <a:lstStyle/>
          <a:p>
            <a:endParaRPr lang="en-GB"/>
          </a:p>
        </p:txBody>
      </p:sp>
      <p:sp>
        <p:nvSpPr>
          <p:cNvPr id="12" name="Freeform 12"/>
          <p:cNvSpPr/>
          <p:nvPr/>
        </p:nvSpPr>
        <p:spPr>
          <a:xfrm>
            <a:off x="495938" y="239016"/>
            <a:ext cx="2492593" cy="2118704"/>
          </a:xfrm>
          <a:custGeom>
            <a:avLst/>
            <a:gdLst/>
            <a:ahLst/>
            <a:cxnLst/>
            <a:rect l="l" t="t" r="r" b="b"/>
            <a:pathLst>
              <a:path w="2492593" h="2118704">
                <a:moveTo>
                  <a:pt x="0" y="0"/>
                </a:moveTo>
                <a:lnTo>
                  <a:pt x="2492593" y="0"/>
                </a:lnTo>
                <a:lnTo>
                  <a:pt x="2492593" y="2118704"/>
                </a:lnTo>
                <a:lnTo>
                  <a:pt x="0" y="2118704"/>
                </a:lnTo>
                <a:lnTo>
                  <a:pt x="0" y="0"/>
                </a:lnTo>
                <a:close/>
              </a:path>
            </a:pathLst>
          </a:custGeom>
          <a:blipFill>
            <a:blip r:embed="rId6"/>
            <a:stretch>
              <a:fillRect/>
            </a:stretch>
          </a:blipFill>
        </p:spPr>
        <p:txBody>
          <a:bodyPr/>
          <a:lstStyle/>
          <a:p>
            <a:endParaRPr lang="en-GB"/>
          </a:p>
        </p:txBody>
      </p:sp>
      <p:sp>
        <p:nvSpPr>
          <p:cNvPr id="13" name="TextBox 13"/>
          <p:cNvSpPr txBox="1"/>
          <p:nvPr/>
        </p:nvSpPr>
        <p:spPr>
          <a:xfrm>
            <a:off x="1028700" y="7484782"/>
            <a:ext cx="16230600" cy="1383649"/>
          </a:xfrm>
          <a:prstGeom prst="rect">
            <a:avLst/>
          </a:prstGeom>
        </p:spPr>
        <p:txBody>
          <a:bodyPr lIns="0" tIns="0" rIns="0" bIns="0" rtlCol="0" anchor="t">
            <a:spAutoFit/>
          </a:bodyPr>
          <a:lstStyle/>
          <a:p>
            <a:pPr marL="0" lvl="0" indent="0" algn="ctr">
              <a:lnSpc>
                <a:spcPts val="11479"/>
              </a:lnSpc>
              <a:spcBef>
                <a:spcPct val="0"/>
              </a:spcBef>
            </a:pPr>
            <a:r>
              <a:rPr lang="en-US" sz="8199" b="1" spc="1090" dirty="0">
                <a:solidFill>
                  <a:srgbClr val="FFFFFF"/>
                </a:solidFill>
                <a:latin typeface="Carlito Bold"/>
                <a:ea typeface="Carlito Bold"/>
                <a:cs typeface="Carlito Bold"/>
                <a:sym typeface="Carlito Bold"/>
              </a:rPr>
              <a:t>YEAR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4" name="Group 4"/>
          <p:cNvGrpSpPr/>
          <p:nvPr/>
        </p:nvGrpSpPr>
        <p:grpSpPr>
          <a:xfrm>
            <a:off x="10026866" y="-11867"/>
            <a:ext cx="8369277" cy="10287000"/>
            <a:chOff x="0" y="0"/>
            <a:chExt cx="1968573" cy="2419649"/>
          </a:xfrm>
        </p:grpSpPr>
        <p:sp>
          <p:nvSpPr>
            <p:cNvPr id="5" name="Freeform 5"/>
            <p:cNvSpPr/>
            <p:nvPr/>
          </p:nvSpPr>
          <p:spPr>
            <a:xfrm>
              <a:off x="0" y="0"/>
              <a:ext cx="1968573" cy="2419649"/>
            </a:xfrm>
            <a:custGeom>
              <a:avLst/>
              <a:gdLst/>
              <a:ahLst/>
              <a:cxnLst/>
              <a:rect l="l" t="t" r="r" b="b"/>
              <a:pathLst>
                <a:path w="1968573" h="2419649">
                  <a:moveTo>
                    <a:pt x="0" y="0"/>
                  </a:moveTo>
                  <a:lnTo>
                    <a:pt x="1968573" y="0"/>
                  </a:lnTo>
                  <a:lnTo>
                    <a:pt x="1968573" y="2419649"/>
                  </a:lnTo>
                  <a:lnTo>
                    <a:pt x="0" y="2419649"/>
                  </a:lnTo>
                  <a:close/>
                </a:path>
              </a:pathLst>
            </a:custGeom>
            <a:solidFill>
              <a:srgbClr val="FFFFFF"/>
            </a:solidFill>
          </p:spPr>
          <p:txBody>
            <a:bodyPr/>
            <a:lstStyle/>
            <a:p>
              <a:endParaRPr lang="en-GB"/>
            </a:p>
          </p:txBody>
        </p:sp>
        <p:sp>
          <p:nvSpPr>
            <p:cNvPr id="6" name="TextBox 6"/>
            <p:cNvSpPr txBox="1"/>
            <p:nvPr/>
          </p:nvSpPr>
          <p:spPr>
            <a:xfrm>
              <a:off x="0" y="-76200"/>
              <a:ext cx="1968573" cy="2495849"/>
            </a:xfrm>
            <a:prstGeom prst="rect">
              <a:avLst/>
            </a:prstGeom>
          </p:spPr>
          <p:txBody>
            <a:bodyPr lIns="50800" tIns="50800" rIns="50800" bIns="50800" rtlCol="0" anchor="ctr"/>
            <a:lstStyle/>
            <a:p>
              <a:pPr algn="ctr">
                <a:lnSpc>
                  <a:spcPts val="2800"/>
                </a:lnSpc>
              </a:pPr>
              <a:endParaRPr/>
            </a:p>
          </p:txBody>
        </p:sp>
      </p:grpSp>
      <p:grpSp>
        <p:nvGrpSpPr>
          <p:cNvPr id="7" name="Group 7"/>
          <p:cNvGrpSpPr/>
          <p:nvPr/>
        </p:nvGrpSpPr>
        <p:grpSpPr>
          <a:xfrm>
            <a:off x="1028700" y="2099857"/>
            <a:ext cx="6666171" cy="2339100"/>
            <a:chOff x="0" y="57150"/>
            <a:chExt cx="8888228" cy="3118800"/>
          </a:xfrm>
        </p:grpSpPr>
        <p:sp>
          <p:nvSpPr>
            <p:cNvPr id="8" name="AutoShape 8"/>
            <p:cNvSpPr/>
            <p:nvPr/>
          </p:nvSpPr>
          <p:spPr>
            <a:xfrm>
              <a:off x="0" y="3175950"/>
              <a:ext cx="8888228" cy="0"/>
            </a:xfrm>
            <a:prstGeom prst="line">
              <a:avLst/>
            </a:prstGeom>
            <a:ln w="25400" cap="flat">
              <a:solidFill>
                <a:srgbClr val="FFFFFF"/>
              </a:solidFill>
              <a:prstDash val="solid"/>
              <a:headEnd type="none" w="sm" len="sm"/>
              <a:tailEnd type="none" w="sm" len="sm"/>
            </a:ln>
          </p:spPr>
          <p:txBody>
            <a:bodyPr/>
            <a:lstStyle/>
            <a:p>
              <a:endParaRPr lang="en-GB"/>
            </a:p>
          </p:txBody>
        </p:sp>
        <p:sp>
          <p:nvSpPr>
            <p:cNvPr id="9" name="TextBox 9"/>
            <p:cNvSpPr txBox="1"/>
            <p:nvPr/>
          </p:nvSpPr>
          <p:spPr>
            <a:xfrm>
              <a:off x="0" y="57150"/>
              <a:ext cx="8888228" cy="1358479"/>
            </a:xfrm>
            <a:prstGeom prst="rect">
              <a:avLst/>
            </a:prstGeom>
          </p:spPr>
          <p:txBody>
            <a:bodyPr lIns="0" tIns="0" rIns="0" bIns="0" rtlCol="0" anchor="t">
              <a:spAutoFit/>
            </a:bodyPr>
            <a:lstStyle/>
            <a:p>
              <a:pPr marL="0" lvl="0" indent="0" algn="l">
                <a:lnSpc>
                  <a:spcPts val="7840"/>
                </a:lnSpc>
                <a:spcBef>
                  <a:spcPct val="0"/>
                </a:spcBef>
              </a:pPr>
              <a:r>
                <a:rPr lang="en-US" sz="7000" spc="-140" dirty="0">
                  <a:solidFill>
                    <a:srgbClr val="FFFFFF"/>
                  </a:solidFill>
                  <a:latin typeface="Radley"/>
                  <a:ea typeface="Radley"/>
                  <a:cs typeface="Radley"/>
                  <a:sym typeface="Radley"/>
                </a:rPr>
                <a:t>Class Teacher</a:t>
              </a:r>
            </a:p>
          </p:txBody>
        </p:sp>
        <p:sp>
          <p:nvSpPr>
            <p:cNvPr id="10" name="TextBox 10"/>
            <p:cNvSpPr txBox="1"/>
            <p:nvPr/>
          </p:nvSpPr>
          <p:spPr>
            <a:xfrm>
              <a:off x="0" y="1855150"/>
              <a:ext cx="8888228" cy="709169"/>
            </a:xfrm>
            <a:prstGeom prst="rect">
              <a:avLst/>
            </a:prstGeom>
          </p:spPr>
          <p:txBody>
            <a:bodyPr lIns="0" tIns="0" rIns="0" bIns="0" rtlCol="0" anchor="t">
              <a:spAutoFit/>
            </a:bodyPr>
            <a:lstStyle/>
            <a:p>
              <a:pPr marL="0" lvl="0" indent="0" algn="l">
                <a:lnSpc>
                  <a:spcPts val="4199"/>
                </a:lnSpc>
                <a:spcBef>
                  <a:spcPct val="0"/>
                </a:spcBef>
              </a:pPr>
              <a:r>
                <a:rPr lang="en-US" sz="3499" i="1" dirty="0">
                  <a:solidFill>
                    <a:srgbClr val="FFFFFF"/>
                  </a:solidFill>
                  <a:latin typeface="Radley Italics"/>
                  <a:ea typeface="Radley Italics"/>
                  <a:cs typeface="Radley Italics"/>
                  <a:sym typeface="Radley Italics"/>
                </a:rPr>
                <a:t>Miss Owen</a:t>
              </a:r>
            </a:p>
          </p:txBody>
        </p:sp>
      </p:grpSp>
      <p:sp>
        <p:nvSpPr>
          <p:cNvPr id="12" name="Rectangle 11">
            <a:extLst>
              <a:ext uri="{FF2B5EF4-FFF2-40B4-BE49-F238E27FC236}">
                <a16:creationId xmlns:a16="http://schemas.microsoft.com/office/drawing/2014/main" id="{57A5CE7C-D417-D57E-3110-B52F897DA7E5}"/>
              </a:ext>
            </a:extLst>
          </p:cNvPr>
          <p:cNvSpPr/>
          <p:nvPr/>
        </p:nvSpPr>
        <p:spPr>
          <a:xfrm>
            <a:off x="11544330" y="-23803"/>
            <a:ext cx="5334345" cy="6217087"/>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19900" b="1" cap="none" spc="0" dirty="0">
                <a:ln/>
                <a:solidFill>
                  <a:srgbClr val="002060"/>
                </a:solidFill>
                <a:effectLst/>
              </a:rPr>
              <a:t>Year </a:t>
            </a:r>
          </a:p>
          <a:p>
            <a:pPr algn="ctr"/>
            <a:r>
              <a:rPr lang="en-GB" sz="19900" b="1" cap="none" spc="0" dirty="0">
                <a:ln/>
                <a:solidFill>
                  <a:srgbClr val="002060"/>
                </a:solidFill>
                <a:effectLst/>
              </a:rPr>
              <a:t>1</a:t>
            </a:r>
          </a:p>
        </p:txBody>
      </p:sp>
      <p:sp>
        <p:nvSpPr>
          <p:cNvPr id="13" name="TextBox 13">
            <a:extLst>
              <a:ext uri="{FF2B5EF4-FFF2-40B4-BE49-F238E27FC236}">
                <a16:creationId xmlns:a16="http://schemas.microsoft.com/office/drawing/2014/main" id="{2CE8B8DA-7572-67A4-613C-238B88261150}"/>
              </a:ext>
            </a:extLst>
          </p:cNvPr>
          <p:cNvSpPr txBox="1"/>
          <p:nvPr/>
        </p:nvSpPr>
        <p:spPr>
          <a:xfrm>
            <a:off x="1028700" y="5186363"/>
            <a:ext cx="6666171" cy="2009459"/>
          </a:xfrm>
          <a:prstGeom prst="rect">
            <a:avLst/>
          </a:prstGeom>
        </p:spPr>
        <p:txBody>
          <a:bodyPr lIns="0" tIns="0" rIns="0" bIns="0" rtlCol="0" anchor="t">
            <a:spAutoFit/>
          </a:bodyPr>
          <a:lstStyle/>
          <a:p>
            <a:pPr marL="0" lvl="0" indent="0" algn="l">
              <a:lnSpc>
                <a:spcPts val="7840"/>
              </a:lnSpc>
              <a:spcBef>
                <a:spcPct val="0"/>
              </a:spcBef>
            </a:pPr>
            <a:r>
              <a:rPr lang="en-US" sz="7000" spc="-140" dirty="0">
                <a:solidFill>
                  <a:srgbClr val="FFFFFF"/>
                </a:solidFill>
                <a:latin typeface="Radley"/>
                <a:ea typeface="Radley"/>
                <a:cs typeface="Radley"/>
                <a:sym typeface="Radley"/>
              </a:rPr>
              <a:t>Teaching Assistants</a:t>
            </a:r>
          </a:p>
        </p:txBody>
      </p:sp>
      <p:sp>
        <p:nvSpPr>
          <p:cNvPr id="15" name="TextBox 14">
            <a:extLst>
              <a:ext uri="{FF2B5EF4-FFF2-40B4-BE49-F238E27FC236}">
                <a16:creationId xmlns:a16="http://schemas.microsoft.com/office/drawing/2014/main" id="{F5C71C39-1A69-7321-E3FA-FBB7B6771620}"/>
              </a:ext>
            </a:extLst>
          </p:cNvPr>
          <p:cNvSpPr txBox="1"/>
          <p:nvPr/>
        </p:nvSpPr>
        <p:spPr>
          <a:xfrm>
            <a:off x="1028700" y="7525463"/>
            <a:ext cx="6666171" cy="531877"/>
          </a:xfrm>
          <a:prstGeom prst="rect">
            <a:avLst/>
          </a:prstGeom>
        </p:spPr>
        <p:txBody>
          <a:bodyPr lIns="0" tIns="0" rIns="0" bIns="0" rtlCol="0" anchor="t">
            <a:spAutoFit/>
          </a:bodyPr>
          <a:lstStyle/>
          <a:p>
            <a:pPr marL="0" lvl="0" indent="0" algn="l">
              <a:lnSpc>
                <a:spcPts val="4199"/>
              </a:lnSpc>
              <a:spcBef>
                <a:spcPct val="0"/>
              </a:spcBef>
            </a:pPr>
            <a:r>
              <a:rPr lang="en-US" sz="3499" i="1" dirty="0" err="1">
                <a:solidFill>
                  <a:srgbClr val="FFFFFF"/>
                </a:solidFill>
                <a:latin typeface="Radley Italics"/>
                <a:ea typeface="Radley Italics"/>
                <a:cs typeface="Radley Italics"/>
                <a:sym typeface="Radley Italics"/>
              </a:rPr>
              <a:t>Mrs</a:t>
            </a:r>
            <a:r>
              <a:rPr lang="en-US" sz="3499" i="1" dirty="0">
                <a:solidFill>
                  <a:srgbClr val="FFFFFF"/>
                </a:solidFill>
                <a:latin typeface="Radley Italics"/>
                <a:ea typeface="Radley Italics"/>
                <a:cs typeface="Radley Italics"/>
                <a:sym typeface="Radley Italics"/>
              </a:rPr>
              <a:t> Aidley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4" name="Group 4"/>
          <p:cNvGrpSpPr/>
          <p:nvPr/>
        </p:nvGrpSpPr>
        <p:grpSpPr>
          <a:xfrm>
            <a:off x="9311198" y="-219986"/>
            <a:ext cx="9176523" cy="10726972"/>
            <a:chOff x="0" y="0"/>
            <a:chExt cx="2416862" cy="2825211"/>
          </a:xfrm>
        </p:grpSpPr>
        <p:sp>
          <p:nvSpPr>
            <p:cNvPr id="5" name="Freeform 5"/>
            <p:cNvSpPr/>
            <p:nvPr/>
          </p:nvSpPr>
          <p:spPr>
            <a:xfrm>
              <a:off x="0" y="0"/>
              <a:ext cx="2416862" cy="2825211"/>
            </a:xfrm>
            <a:custGeom>
              <a:avLst/>
              <a:gdLst/>
              <a:ahLst/>
              <a:cxnLst/>
              <a:rect l="l" t="t" r="r" b="b"/>
              <a:pathLst>
                <a:path w="2416862" h="2825211">
                  <a:moveTo>
                    <a:pt x="0" y="0"/>
                  </a:moveTo>
                  <a:lnTo>
                    <a:pt x="2416862" y="0"/>
                  </a:lnTo>
                  <a:lnTo>
                    <a:pt x="2416862" y="2825211"/>
                  </a:lnTo>
                  <a:lnTo>
                    <a:pt x="0" y="2825211"/>
                  </a:lnTo>
                  <a:close/>
                </a:path>
              </a:pathLst>
            </a:custGeom>
            <a:solidFill>
              <a:srgbClr val="FFFFFF"/>
            </a:solidFill>
          </p:spPr>
          <p:txBody>
            <a:bodyPr/>
            <a:lstStyle/>
            <a:p>
              <a:endParaRPr lang="en-GB"/>
            </a:p>
          </p:txBody>
        </p:sp>
        <p:sp>
          <p:nvSpPr>
            <p:cNvPr id="6" name="TextBox 6"/>
            <p:cNvSpPr txBox="1"/>
            <p:nvPr/>
          </p:nvSpPr>
          <p:spPr>
            <a:xfrm>
              <a:off x="0" y="-38100"/>
              <a:ext cx="2416862" cy="2863311"/>
            </a:xfrm>
            <a:prstGeom prst="rect">
              <a:avLst/>
            </a:prstGeom>
          </p:spPr>
          <p:txBody>
            <a:bodyPr lIns="50800" tIns="50800" rIns="50800" bIns="50800" rtlCol="0" anchor="ctr"/>
            <a:lstStyle/>
            <a:p>
              <a:pPr algn="ctr">
                <a:lnSpc>
                  <a:spcPts val="1872"/>
                </a:lnSpc>
              </a:pPr>
              <a:endParaRPr/>
            </a:p>
          </p:txBody>
        </p:sp>
      </p:grpSp>
      <p:grpSp>
        <p:nvGrpSpPr>
          <p:cNvPr id="8" name="Group 8"/>
          <p:cNvGrpSpPr/>
          <p:nvPr/>
        </p:nvGrpSpPr>
        <p:grpSpPr>
          <a:xfrm>
            <a:off x="387881" y="-219986"/>
            <a:ext cx="7159557" cy="2195434"/>
            <a:chOff x="0" y="0"/>
            <a:chExt cx="9546076" cy="2927245"/>
          </a:xfrm>
        </p:grpSpPr>
        <p:sp>
          <p:nvSpPr>
            <p:cNvPr id="9" name="TextBox 9"/>
            <p:cNvSpPr txBox="1"/>
            <p:nvPr/>
          </p:nvSpPr>
          <p:spPr>
            <a:xfrm>
              <a:off x="0" y="1140292"/>
              <a:ext cx="9546076" cy="1786953"/>
            </a:xfrm>
            <a:prstGeom prst="rect">
              <a:avLst/>
            </a:prstGeom>
          </p:spPr>
          <p:txBody>
            <a:bodyPr lIns="0" tIns="0" rIns="0" bIns="0" rtlCol="0" anchor="t">
              <a:spAutoFit/>
            </a:bodyPr>
            <a:lstStyle/>
            <a:p>
              <a:pPr marL="0" lvl="0" indent="0" algn="l">
                <a:lnSpc>
                  <a:spcPts val="5202"/>
                </a:lnSpc>
              </a:pPr>
              <a:r>
                <a:rPr lang="en-US" sz="4645" spc="-92">
                  <a:solidFill>
                    <a:srgbClr val="FFFFFF"/>
                  </a:solidFill>
                  <a:latin typeface="Radley"/>
                  <a:ea typeface="Radley"/>
                  <a:cs typeface="Radley"/>
                  <a:sym typeface="Radley"/>
                </a:rPr>
                <a:t>Timetable</a:t>
              </a:r>
            </a:p>
            <a:p>
              <a:pPr marL="0" lvl="0" indent="0" algn="l">
                <a:lnSpc>
                  <a:spcPts val="5202"/>
                </a:lnSpc>
              </a:pPr>
              <a:endParaRPr lang="en-US" sz="4645" spc="-92">
                <a:solidFill>
                  <a:srgbClr val="FFFFFF"/>
                </a:solidFill>
                <a:latin typeface="Radley"/>
                <a:ea typeface="Radley"/>
                <a:cs typeface="Radley"/>
                <a:sym typeface="Radley"/>
              </a:endParaRPr>
            </a:p>
          </p:txBody>
        </p:sp>
        <p:sp>
          <p:nvSpPr>
            <p:cNvPr id="10" name="TextBox 10"/>
            <p:cNvSpPr txBox="1"/>
            <p:nvPr/>
          </p:nvSpPr>
          <p:spPr>
            <a:xfrm>
              <a:off x="0" y="57150"/>
              <a:ext cx="9546076" cy="522087"/>
            </a:xfrm>
            <a:prstGeom prst="rect">
              <a:avLst/>
            </a:prstGeom>
          </p:spPr>
          <p:txBody>
            <a:bodyPr lIns="0" tIns="0" rIns="0" bIns="0" rtlCol="0" anchor="t">
              <a:spAutoFit/>
            </a:bodyPr>
            <a:lstStyle/>
            <a:p>
              <a:pPr marL="0" lvl="0" indent="0" algn="l">
                <a:lnSpc>
                  <a:spcPts val="2853"/>
                </a:lnSpc>
              </a:pPr>
              <a:endParaRPr/>
            </a:p>
          </p:txBody>
        </p:sp>
      </p:grpSp>
      <p:pic>
        <p:nvPicPr>
          <p:cNvPr id="11" name="Picture 10">
            <a:extLst>
              <a:ext uri="{FF2B5EF4-FFF2-40B4-BE49-F238E27FC236}">
                <a16:creationId xmlns:a16="http://schemas.microsoft.com/office/drawing/2014/main" id="{26D50BE9-1375-A527-4213-FB938C35FC9F}"/>
              </a:ext>
            </a:extLst>
          </p:cNvPr>
          <p:cNvPicPr>
            <a:picLocks noChangeAspect="1"/>
          </p:cNvPicPr>
          <p:nvPr/>
        </p:nvPicPr>
        <p:blipFill>
          <a:blip r:embed="rId3"/>
          <a:stretch>
            <a:fillRect/>
          </a:stretch>
        </p:blipFill>
        <p:spPr>
          <a:xfrm>
            <a:off x="1729298" y="1485900"/>
            <a:ext cx="15163800" cy="826590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5392400" y="424888"/>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TextBox 4"/>
          <p:cNvSpPr txBox="1"/>
          <p:nvPr/>
        </p:nvSpPr>
        <p:spPr>
          <a:xfrm>
            <a:off x="7611140" y="176403"/>
            <a:ext cx="2566034" cy="962025"/>
          </a:xfrm>
          <a:prstGeom prst="rect">
            <a:avLst/>
          </a:prstGeom>
        </p:spPr>
        <p:txBody>
          <a:bodyPr lIns="0" tIns="0" rIns="0" bIns="0" rtlCol="0" anchor="t">
            <a:spAutoFit/>
          </a:bodyPr>
          <a:lstStyle/>
          <a:p>
            <a:pPr algn="l">
              <a:lnSpc>
                <a:spcPts val="7543"/>
              </a:lnSpc>
            </a:pPr>
            <a:r>
              <a:rPr lang="en-US" sz="6285" spc="-125">
                <a:solidFill>
                  <a:srgbClr val="FFFFFF"/>
                </a:solidFill>
                <a:latin typeface="Radley"/>
                <a:ea typeface="Radley"/>
                <a:cs typeface="Radley"/>
                <a:sym typeface="Radley"/>
              </a:rPr>
              <a:t>English</a:t>
            </a:r>
          </a:p>
        </p:txBody>
      </p:sp>
      <p:sp>
        <p:nvSpPr>
          <p:cNvPr id="5" name="TextBox 5"/>
          <p:cNvSpPr txBox="1"/>
          <p:nvPr/>
        </p:nvSpPr>
        <p:spPr>
          <a:xfrm>
            <a:off x="505927" y="1972190"/>
            <a:ext cx="14437349" cy="3699026"/>
          </a:xfrm>
          <a:prstGeom prst="rect">
            <a:avLst/>
          </a:prstGeom>
        </p:spPr>
        <p:txBody>
          <a:bodyPr wrap="square" lIns="0" tIns="0" rIns="0" bIns="0" rtlCol="0" anchor="t">
            <a:spAutoFit/>
          </a:bodyPr>
          <a:lstStyle/>
          <a:p>
            <a:pPr marL="554950" lvl="1" indent="-277475">
              <a:lnSpc>
                <a:spcPts val="3199"/>
              </a:lnSpc>
              <a:buFont typeface="Arial"/>
              <a:buChar char="•"/>
            </a:pPr>
            <a:r>
              <a:rPr lang="en-US" sz="2962" dirty="0">
                <a:solidFill>
                  <a:srgbClr val="FFFFFF"/>
                </a:solidFill>
                <a:latin typeface="Carlito" panose="020B0604020202020204" charset="0"/>
                <a:ea typeface="Radley Italics"/>
                <a:cs typeface="Carlito" panose="020B0604020202020204" charset="0"/>
                <a:sym typeface="Radley Italics"/>
              </a:rPr>
              <a:t>This will be taught through the Pathways to Write Scheme. All </a:t>
            </a:r>
            <a:r>
              <a:rPr lang="en-US" sz="2800" dirty="0">
                <a:solidFill>
                  <a:srgbClr val="FFFFFF"/>
                </a:solidFill>
                <a:latin typeface="Carlito" panose="020B0604020202020204" charset="0"/>
                <a:ea typeface="Radley Italics"/>
                <a:cs typeface="Carlito" panose="020B0604020202020204" charset="0"/>
                <a:sym typeface="Radley Italics"/>
              </a:rPr>
              <a:t>units are linked to high-quality texts to ensure engaging and purposeful lessons are delivered.</a:t>
            </a:r>
          </a:p>
          <a:p>
            <a:pPr marL="554950" lvl="1" indent="-277475">
              <a:lnSpc>
                <a:spcPts val="3199"/>
              </a:lnSpc>
              <a:buFont typeface="Arial"/>
              <a:buChar char="•"/>
            </a:pPr>
            <a:endParaRPr lang="en-US" sz="2800" dirty="0">
              <a:solidFill>
                <a:srgbClr val="FFFFFF"/>
              </a:solidFill>
              <a:latin typeface="Carlito" panose="020B0604020202020204" charset="0"/>
              <a:ea typeface="Radley Italics"/>
              <a:cs typeface="Carlito" panose="020B0604020202020204" charset="0"/>
              <a:sym typeface="Radley Italics"/>
            </a:endParaRPr>
          </a:p>
          <a:p>
            <a:pPr marL="561975" lvl="1" indent="-280988">
              <a:lnSpc>
                <a:spcPts val="3240"/>
              </a:lnSpc>
              <a:buFont typeface="Arial"/>
              <a:buChar char="•"/>
            </a:pPr>
            <a:r>
              <a:rPr lang="en-US" sz="2800" dirty="0">
                <a:solidFill>
                  <a:srgbClr val="FFFFFF"/>
                </a:solidFill>
                <a:latin typeface="Carlito" panose="020B0604020202020204" charset="0"/>
                <a:ea typeface="Radley Italics"/>
                <a:cs typeface="Carlito" panose="020B0604020202020204" charset="0"/>
                <a:sym typeface="Radley Italics"/>
              </a:rPr>
              <a:t>The units of work are aimed to develop vocabulary, reading and writing skills through the mastery approach.</a:t>
            </a:r>
          </a:p>
          <a:p>
            <a:pPr marL="561975" lvl="1" indent="-280988">
              <a:lnSpc>
                <a:spcPts val="3240"/>
              </a:lnSpc>
              <a:buFont typeface="Arial"/>
              <a:buChar char="•"/>
            </a:pPr>
            <a:endParaRPr lang="en-US" sz="2800" dirty="0">
              <a:solidFill>
                <a:srgbClr val="FFFFFF"/>
              </a:solidFill>
              <a:latin typeface="Carlito" panose="020B0604020202020204" charset="0"/>
              <a:ea typeface="Radley Italics"/>
              <a:cs typeface="Carlito" panose="020B0604020202020204" charset="0"/>
              <a:sym typeface="Radley Italics"/>
            </a:endParaRPr>
          </a:p>
          <a:p>
            <a:pPr marL="561975" lvl="1" indent="-280988">
              <a:lnSpc>
                <a:spcPts val="3240"/>
              </a:lnSpc>
              <a:buFont typeface="Arial"/>
              <a:buChar char="•"/>
            </a:pPr>
            <a:r>
              <a:rPr lang="en-US" sz="2800" dirty="0">
                <a:solidFill>
                  <a:srgbClr val="FFFFFF"/>
                </a:solidFill>
                <a:latin typeface="Carlito" panose="020B0604020202020204" charset="0"/>
                <a:ea typeface="Radley Italics"/>
                <a:cs typeface="Carlito" panose="020B0604020202020204" charset="0"/>
                <a:sym typeface="Radley Italics"/>
              </a:rPr>
              <a:t>The scheme includes strategies to develop Greater Depth writers.</a:t>
            </a:r>
          </a:p>
          <a:p>
            <a:pPr marL="554950" lvl="1" indent="-277475">
              <a:lnSpc>
                <a:spcPts val="3199"/>
              </a:lnSpc>
              <a:buFont typeface="Arial"/>
              <a:buChar char="•"/>
            </a:pPr>
            <a:endParaRPr lang="en-US" sz="2800" i="1" dirty="0">
              <a:solidFill>
                <a:srgbClr val="FFFFFF"/>
              </a:solidFill>
              <a:latin typeface="Radley Italics"/>
              <a:ea typeface="Radley Italics"/>
              <a:cs typeface="Radley Italics"/>
              <a:sym typeface="Radley Italics"/>
            </a:endParaRPr>
          </a:p>
          <a:p>
            <a:pPr marL="554950" lvl="1" indent="-277475" algn="l">
              <a:lnSpc>
                <a:spcPts val="3199"/>
              </a:lnSpc>
              <a:buFont typeface="Arial"/>
              <a:buChar char="•"/>
            </a:pPr>
            <a:endParaRPr lang="en-US" sz="2962" i="1" dirty="0">
              <a:solidFill>
                <a:srgbClr val="FFFFFF"/>
              </a:solidFill>
              <a:latin typeface="Radley Italics"/>
              <a:ea typeface="Radley Italics"/>
              <a:cs typeface="Radley Italics"/>
              <a:sym typeface="Radley Italics"/>
            </a:endParaRPr>
          </a:p>
        </p:txBody>
      </p:sp>
      <p:sp>
        <p:nvSpPr>
          <p:cNvPr id="18" name="TextBox 18"/>
          <p:cNvSpPr txBox="1"/>
          <p:nvPr/>
        </p:nvSpPr>
        <p:spPr>
          <a:xfrm>
            <a:off x="695679" y="8626153"/>
            <a:ext cx="1616878" cy="1272400"/>
          </a:xfrm>
          <a:prstGeom prst="rect">
            <a:avLst/>
          </a:prstGeom>
        </p:spPr>
        <p:txBody>
          <a:bodyPr wrap="square" lIns="0" tIns="0" rIns="0" bIns="0" rtlCol="0" anchor="t">
            <a:spAutoFit/>
          </a:bodyPr>
          <a:lstStyle/>
          <a:p>
            <a:pPr algn="just">
              <a:lnSpc>
                <a:spcPts val="2487"/>
              </a:lnSpc>
            </a:pPr>
            <a:r>
              <a:rPr lang="en-US" sz="2073" spc="275" dirty="0">
                <a:solidFill>
                  <a:srgbClr val="FFFFFF"/>
                </a:solidFill>
                <a:latin typeface="Carlito"/>
                <a:ea typeface="Carlito"/>
                <a:cs typeface="Carlito"/>
                <a:sym typeface="Carlito"/>
              </a:rPr>
              <a:t>AUTUMN 1 –Meesha Makes Friends</a:t>
            </a:r>
          </a:p>
        </p:txBody>
      </p:sp>
      <p:sp>
        <p:nvSpPr>
          <p:cNvPr id="19" name="TextBox 19"/>
          <p:cNvSpPr txBox="1"/>
          <p:nvPr/>
        </p:nvSpPr>
        <p:spPr>
          <a:xfrm>
            <a:off x="3578236" y="8626153"/>
            <a:ext cx="1669732" cy="951799"/>
          </a:xfrm>
          <a:prstGeom prst="rect">
            <a:avLst/>
          </a:prstGeom>
        </p:spPr>
        <p:txBody>
          <a:bodyPr lIns="0" tIns="0" rIns="0" bIns="0" rtlCol="0" anchor="t">
            <a:spAutoFit/>
          </a:bodyPr>
          <a:lstStyle/>
          <a:p>
            <a:pPr algn="l">
              <a:lnSpc>
                <a:spcPts val="2487"/>
              </a:lnSpc>
            </a:pPr>
            <a:r>
              <a:rPr lang="en-US" sz="2073" spc="275" dirty="0">
                <a:solidFill>
                  <a:srgbClr val="FFFFFF"/>
                </a:solidFill>
                <a:latin typeface="Carlito"/>
                <a:ea typeface="Carlito"/>
                <a:cs typeface="Carlito"/>
                <a:sym typeface="Carlito"/>
              </a:rPr>
              <a:t>AUTUMN 2 – Katie in London</a:t>
            </a:r>
          </a:p>
        </p:txBody>
      </p:sp>
      <p:sp>
        <p:nvSpPr>
          <p:cNvPr id="20" name="TextBox 20"/>
          <p:cNvSpPr txBox="1"/>
          <p:nvPr/>
        </p:nvSpPr>
        <p:spPr>
          <a:xfrm>
            <a:off x="6513647" y="8580291"/>
            <a:ext cx="1449704" cy="1057534"/>
          </a:xfrm>
          <a:prstGeom prst="rect">
            <a:avLst/>
          </a:prstGeom>
        </p:spPr>
        <p:txBody>
          <a:bodyPr lIns="0" tIns="0" rIns="0" bIns="0" rtlCol="0" anchor="t">
            <a:spAutoFit/>
          </a:bodyPr>
          <a:lstStyle/>
          <a:p>
            <a:pPr algn="just">
              <a:lnSpc>
                <a:spcPts val="2825"/>
              </a:lnSpc>
            </a:pPr>
            <a:r>
              <a:rPr lang="en-US" sz="2070" spc="313" dirty="0">
                <a:solidFill>
                  <a:srgbClr val="FFFFFF"/>
                </a:solidFill>
                <a:latin typeface="Carlito"/>
                <a:ea typeface="Carlito"/>
                <a:cs typeface="Carlito"/>
                <a:sym typeface="Carlito"/>
              </a:rPr>
              <a:t>SPRING 1 –The Lion Inside</a:t>
            </a:r>
          </a:p>
        </p:txBody>
      </p:sp>
      <p:sp>
        <p:nvSpPr>
          <p:cNvPr id="21" name="TextBox 21"/>
          <p:cNvSpPr txBox="1"/>
          <p:nvPr/>
        </p:nvSpPr>
        <p:spPr>
          <a:xfrm>
            <a:off x="9503555" y="8592993"/>
            <a:ext cx="1419225" cy="631198"/>
          </a:xfrm>
          <a:prstGeom prst="rect">
            <a:avLst/>
          </a:prstGeom>
        </p:spPr>
        <p:txBody>
          <a:bodyPr lIns="0" tIns="0" rIns="0" bIns="0" rtlCol="0" anchor="t">
            <a:spAutoFit/>
          </a:bodyPr>
          <a:lstStyle/>
          <a:p>
            <a:pPr algn="l">
              <a:lnSpc>
                <a:spcPts val="2487"/>
              </a:lnSpc>
            </a:pPr>
            <a:r>
              <a:rPr lang="en-US" sz="2073" spc="275" dirty="0">
                <a:solidFill>
                  <a:srgbClr val="FFFFFF"/>
                </a:solidFill>
                <a:latin typeface="Carlito"/>
                <a:ea typeface="Carlito"/>
                <a:cs typeface="Carlito"/>
                <a:sym typeface="Carlito"/>
              </a:rPr>
              <a:t>SPRING 2 –</a:t>
            </a:r>
            <a:r>
              <a:rPr lang="en-US" sz="2073" spc="275" dirty="0" err="1">
                <a:solidFill>
                  <a:srgbClr val="FFFFFF"/>
                </a:solidFill>
                <a:latin typeface="Carlito"/>
                <a:ea typeface="Carlito"/>
                <a:cs typeface="Carlito"/>
                <a:sym typeface="Carlito"/>
              </a:rPr>
              <a:t>Beegu</a:t>
            </a:r>
            <a:endParaRPr lang="en-US" sz="2073" spc="275" dirty="0">
              <a:solidFill>
                <a:srgbClr val="FFFFFF"/>
              </a:solidFill>
              <a:latin typeface="Carlito"/>
              <a:ea typeface="Carlito"/>
              <a:cs typeface="Carlito"/>
              <a:sym typeface="Carlito"/>
            </a:endParaRPr>
          </a:p>
        </p:txBody>
      </p:sp>
      <p:sp>
        <p:nvSpPr>
          <p:cNvPr id="22" name="TextBox 22"/>
          <p:cNvSpPr txBox="1"/>
          <p:nvPr/>
        </p:nvSpPr>
        <p:spPr>
          <a:xfrm>
            <a:off x="12457987" y="8580291"/>
            <a:ext cx="1715452" cy="1416606"/>
          </a:xfrm>
          <a:prstGeom prst="rect">
            <a:avLst/>
          </a:prstGeom>
        </p:spPr>
        <p:txBody>
          <a:bodyPr lIns="0" tIns="0" rIns="0" bIns="0" rtlCol="0" anchor="t">
            <a:spAutoFit/>
          </a:bodyPr>
          <a:lstStyle/>
          <a:p>
            <a:pPr algn="l">
              <a:lnSpc>
                <a:spcPts val="2825"/>
              </a:lnSpc>
            </a:pPr>
            <a:r>
              <a:rPr lang="en-US" sz="2070" spc="313" dirty="0">
                <a:solidFill>
                  <a:srgbClr val="FFFFFF"/>
                </a:solidFill>
                <a:latin typeface="Carlito"/>
                <a:ea typeface="Carlito"/>
                <a:cs typeface="Carlito"/>
                <a:sym typeface="Carlito"/>
              </a:rPr>
              <a:t>SUMMER 1 – Someone Swallowed Stanley</a:t>
            </a:r>
          </a:p>
        </p:txBody>
      </p:sp>
      <p:sp>
        <p:nvSpPr>
          <p:cNvPr id="23" name="TextBox 23"/>
          <p:cNvSpPr txBox="1"/>
          <p:nvPr/>
        </p:nvSpPr>
        <p:spPr>
          <a:xfrm>
            <a:off x="15261461" y="8628027"/>
            <a:ext cx="1997393" cy="1272400"/>
          </a:xfrm>
          <a:prstGeom prst="rect">
            <a:avLst/>
          </a:prstGeom>
        </p:spPr>
        <p:txBody>
          <a:bodyPr lIns="0" tIns="0" rIns="0" bIns="0" rtlCol="0" anchor="t">
            <a:spAutoFit/>
          </a:bodyPr>
          <a:lstStyle/>
          <a:p>
            <a:pPr algn="l">
              <a:lnSpc>
                <a:spcPts val="2487"/>
              </a:lnSpc>
            </a:pPr>
            <a:r>
              <a:rPr lang="en-US" sz="2073" spc="275" dirty="0">
                <a:solidFill>
                  <a:srgbClr val="FFFFFF"/>
                </a:solidFill>
                <a:latin typeface="Carlito"/>
                <a:ea typeface="Carlito"/>
                <a:cs typeface="Carlito"/>
                <a:sym typeface="Carlito"/>
              </a:rPr>
              <a:t>SUMMER 2 – Midsummer Nights Dreams</a:t>
            </a:r>
          </a:p>
        </p:txBody>
      </p:sp>
      <p:pic>
        <p:nvPicPr>
          <p:cNvPr id="9" name="Picture 8">
            <a:extLst>
              <a:ext uri="{FF2B5EF4-FFF2-40B4-BE49-F238E27FC236}">
                <a16:creationId xmlns:a16="http://schemas.microsoft.com/office/drawing/2014/main" id="{61832D05-228D-FB05-22DF-CC4CF5D21930}"/>
              </a:ext>
            </a:extLst>
          </p:cNvPr>
          <p:cNvPicPr>
            <a:picLocks noChangeAspect="1"/>
          </p:cNvPicPr>
          <p:nvPr/>
        </p:nvPicPr>
        <p:blipFill>
          <a:blip r:embed="rId3"/>
          <a:stretch>
            <a:fillRect/>
          </a:stretch>
        </p:blipFill>
        <p:spPr>
          <a:xfrm>
            <a:off x="505927" y="5927892"/>
            <a:ext cx="1806630" cy="2465071"/>
          </a:xfrm>
          <a:prstGeom prst="rect">
            <a:avLst/>
          </a:prstGeom>
        </p:spPr>
      </p:pic>
      <p:pic>
        <p:nvPicPr>
          <p:cNvPr id="11" name="Picture 10">
            <a:extLst>
              <a:ext uri="{FF2B5EF4-FFF2-40B4-BE49-F238E27FC236}">
                <a16:creationId xmlns:a16="http://schemas.microsoft.com/office/drawing/2014/main" id="{C8F230DF-CFEA-0B03-1094-00FBA517E8E2}"/>
              </a:ext>
            </a:extLst>
          </p:cNvPr>
          <p:cNvPicPr>
            <a:picLocks noChangeAspect="1"/>
          </p:cNvPicPr>
          <p:nvPr/>
        </p:nvPicPr>
        <p:blipFill>
          <a:blip r:embed="rId4"/>
          <a:stretch>
            <a:fillRect/>
          </a:stretch>
        </p:blipFill>
        <p:spPr>
          <a:xfrm>
            <a:off x="3043897" y="5927892"/>
            <a:ext cx="2604650" cy="2305210"/>
          </a:xfrm>
          <a:prstGeom prst="rect">
            <a:avLst/>
          </a:prstGeom>
        </p:spPr>
      </p:pic>
      <p:pic>
        <p:nvPicPr>
          <p:cNvPr id="13" name="Picture 12">
            <a:extLst>
              <a:ext uri="{FF2B5EF4-FFF2-40B4-BE49-F238E27FC236}">
                <a16:creationId xmlns:a16="http://schemas.microsoft.com/office/drawing/2014/main" id="{542BDF14-0732-F063-20B9-0DE82E470565}"/>
              </a:ext>
            </a:extLst>
          </p:cNvPr>
          <p:cNvPicPr>
            <a:picLocks noChangeAspect="1"/>
          </p:cNvPicPr>
          <p:nvPr/>
        </p:nvPicPr>
        <p:blipFill>
          <a:blip r:embed="rId5"/>
          <a:stretch>
            <a:fillRect/>
          </a:stretch>
        </p:blipFill>
        <p:spPr>
          <a:xfrm>
            <a:off x="6301381" y="5768878"/>
            <a:ext cx="1997394" cy="2545932"/>
          </a:xfrm>
          <a:prstGeom prst="rect">
            <a:avLst/>
          </a:prstGeom>
        </p:spPr>
      </p:pic>
      <p:pic>
        <p:nvPicPr>
          <p:cNvPr id="15" name="Picture 14">
            <a:extLst>
              <a:ext uri="{FF2B5EF4-FFF2-40B4-BE49-F238E27FC236}">
                <a16:creationId xmlns:a16="http://schemas.microsoft.com/office/drawing/2014/main" id="{625D1861-0509-E9AE-79C8-DBB910C06D91}"/>
              </a:ext>
            </a:extLst>
          </p:cNvPr>
          <p:cNvPicPr>
            <a:picLocks noChangeAspect="1"/>
          </p:cNvPicPr>
          <p:nvPr/>
        </p:nvPicPr>
        <p:blipFill>
          <a:blip r:embed="rId6"/>
          <a:stretch>
            <a:fillRect/>
          </a:stretch>
        </p:blipFill>
        <p:spPr>
          <a:xfrm>
            <a:off x="9144000" y="6185666"/>
            <a:ext cx="2566034" cy="2140601"/>
          </a:xfrm>
          <a:prstGeom prst="rect">
            <a:avLst/>
          </a:prstGeom>
        </p:spPr>
      </p:pic>
      <p:pic>
        <p:nvPicPr>
          <p:cNvPr id="17" name="Picture 16">
            <a:extLst>
              <a:ext uri="{FF2B5EF4-FFF2-40B4-BE49-F238E27FC236}">
                <a16:creationId xmlns:a16="http://schemas.microsoft.com/office/drawing/2014/main" id="{8B7D0D89-3E99-DCE1-AE7A-1010B14116F9}"/>
              </a:ext>
            </a:extLst>
          </p:cNvPr>
          <p:cNvPicPr>
            <a:picLocks noChangeAspect="1"/>
          </p:cNvPicPr>
          <p:nvPr/>
        </p:nvPicPr>
        <p:blipFill>
          <a:blip r:embed="rId7"/>
          <a:stretch>
            <a:fillRect/>
          </a:stretch>
        </p:blipFill>
        <p:spPr>
          <a:xfrm>
            <a:off x="12201221" y="6161511"/>
            <a:ext cx="2228984" cy="1997831"/>
          </a:xfrm>
          <a:prstGeom prst="rect">
            <a:avLst/>
          </a:prstGeom>
        </p:spPr>
      </p:pic>
      <p:pic>
        <p:nvPicPr>
          <p:cNvPr id="25" name="Picture 24">
            <a:extLst>
              <a:ext uri="{FF2B5EF4-FFF2-40B4-BE49-F238E27FC236}">
                <a16:creationId xmlns:a16="http://schemas.microsoft.com/office/drawing/2014/main" id="{21E3E1A2-BF1C-5D02-B167-979FA150272D}"/>
              </a:ext>
            </a:extLst>
          </p:cNvPr>
          <p:cNvPicPr>
            <a:picLocks noChangeAspect="1"/>
          </p:cNvPicPr>
          <p:nvPr/>
        </p:nvPicPr>
        <p:blipFill>
          <a:blip r:embed="rId8"/>
          <a:stretch>
            <a:fillRect/>
          </a:stretch>
        </p:blipFill>
        <p:spPr>
          <a:xfrm>
            <a:off x="15137702" y="5906032"/>
            <a:ext cx="2132395" cy="246507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6" name="TextBox 6"/>
          <p:cNvSpPr txBox="1"/>
          <p:nvPr/>
        </p:nvSpPr>
        <p:spPr>
          <a:xfrm>
            <a:off x="11658600" y="4189255"/>
            <a:ext cx="7493318" cy="962025"/>
          </a:xfrm>
          <a:prstGeom prst="rect">
            <a:avLst/>
          </a:prstGeom>
        </p:spPr>
        <p:txBody>
          <a:bodyPr lIns="0" tIns="0" rIns="0" bIns="0" rtlCol="0" anchor="t">
            <a:spAutoFit/>
          </a:bodyPr>
          <a:lstStyle/>
          <a:p>
            <a:pPr algn="l">
              <a:lnSpc>
                <a:spcPts val="7593"/>
              </a:lnSpc>
            </a:pPr>
            <a:r>
              <a:rPr lang="en-US" sz="6328" spc="-126" dirty="0">
                <a:solidFill>
                  <a:srgbClr val="FFFFFF"/>
                </a:solidFill>
                <a:latin typeface="Radley"/>
                <a:ea typeface="Radley"/>
                <a:cs typeface="Radley"/>
                <a:sym typeface="Radley"/>
              </a:rPr>
              <a:t>Guided Reading</a:t>
            </a:r>
          </a:p>
        </p:txBody>
      </p:sp>
      <p:sp>
        <p:nvSpPr>
          <p:cNvPr id="7" name="TextBox 7"/>
          <p:cNvSpPr txBox="1"/>
          <p:nvPr/>
        </p:nvSpPr>
        <p:spPr>
          <a:xfrm>
            <a:off x="1524000" y="1257300"/>
            <a:ext cx="8952548" cy="7448193"/>
          </a:xfrm>
          <a:prstGeom prst="rect">
            <a:avLst/>
          </a:prstGeom>
        </p:spPr>
        <p:txBody>
          <a:bodyPr lIns="0" tIns="0" rIns="0" bIns="0" rtlCol="0" anchor="t">
            <a:spAutoFit/>
          </a:bodyPr>
          <a:lstStyle/>
          <a:p>
            <a:r>
              <a:rPr lang="en-GB" sz="4400" dirty="0">
                <a:solidFill>
                  <a:schemeClr val="bg1"/>
                </a:solidFill>
                <a:latin typeface="Carlito" panose="020B0604020202020204" charset="0"/>
                <a:cs typeface="Carlito" panose="020B0604020202020204" charset="0"/>
              </a:rPr>
              <a:t>Your child will read in school with children who are at a similar level of phonics knowledge to them. At the end of the week, the Group Reading book (Monster Phonics) will be sent home to further practise reading. As each child has already read the book in school, we recommend that they independently read the book to an adult at home, receiving support where necessary. </a:t>
            </a:r>
          </a:p>
        </p:txBody>
      </p:sp>
      <p:sp>
        <p:nvSpPr>
          <p:cNvPr id="8" name="TextBox 8"/>
          <p:cNvSpPr txBox="1"/>
          <p:nvPr/>
        </p:nvSpPr>
        <p:spPr>
          <a:xfrm>
            <a:off x="372769" y="2353182"/>
            <a:ext cx="9014460" cy="948978"/>
          </a:xfrm>
          <a:prstGeom prst="rect">
            <a:avLst/>
          </a:prstGeom>
        </p:spPr>
        <p:txBody>
          <a:bodyPr lIns="0" tIns="0" rIns="0" bIns="0" rtlCol="0" anchor="t">
            <a:spAutoFit/>
          </a:bodyPr>
          <a:lstStyle/>
          <a:p>
            <a:pPr algn="l">
              <a:lnSpc>
                <a:spcPts val="3745"/>
              </a:lnSpc>
            </a:pPr>
            <a:endParaRPr lang="en-US" sz="3465" spc="460" dirty="0">
              <a:solidFill>
                <a:srgbClr val="FFFFFF"/>
              </a:solidFill>
              <a:latin typeface="Carlito"/>
              <a:ea typeface="Carlito"/>
              <a:cs typeface="Carlito"/>
              <a:sym typeface="Carlito"/>
            </a:endParaRPr>
          </a:p>
          <a:p>
            <a:pPr algn="l">
              <a:lnSpc>
                <a:spcPts val="3742"/>
              </a:lnSpc>
            </a:pPr>
            <a:endParaRPr lang="en-US" sz="3465" spc="460" dirty="0">
              <a:solidFill>
                <a:srgbClr val="FFFFFF"/>
              </a:solidFill>
              <a:latin typeface="Carlito"/>
              <a:ea typeface="Carlito"/>
              <a:cs typeface="Carlito"/>
              <a:sym typeface="Carli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4" name="Group 4"/>
          <p:cNvGrpSpPr/>
          <p:nvPr/>
        </p:nvGrpSpPr>
        <p:grpSpPr>
          <a:xfrm>
            <a:off x="16132300" y="9539478"/>
            <a:ext cx="1321308" cy="509778"/>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GB"/>
            </a:p>
          </p:txBody>
        </p:sp>
      </p:grpSp>
      <p:sp>
        <p:nvSpPr>
          <p:cNvPr id="6" name="TextBox 6"/>
          <p:cNvSpPr txBox="1"/>
          <p:nvPr/>
        </p:nvSpPr>
        <p:spPr>
          <a:xfrm>
            <a:off x="12951714" y="2737916"/>
            <a:ext cx="4361497" cy="944535"/>
          </a:xfrm>
          <a:prstGeom prst="rect">
            <a:avLst/>
          </a:prstGeom>
        </p:spPr>
        <p:txBody>
          <a:bodyPr lIns="0" tIns="0" rIns="0" bIns="0" rtlCol="0" anchor="t">
            <a:spAutoFit/>
          </a:bodyPr>
          <a:lstStyle/>
          <a:p>
            <a:pPr algn="r">
              <a:lnSpc>
                <a:spcPts val="7358"/>
              </a:lnSpc>
            </a:pPr>
            <a:r>
              <a:rPr lang="en-US" sz="6454" spc="-129">
                <a:solidFill>
                  <a:srgbClr val="FFFFFF"/>
                </a:solidFill>
                <a:latin typeface="Radley"/>
                <a:ea typeface="Radley"/>
                <a:cs typeface="Radley"/>
                <a:sym typeface="Radley"/>
              </a:rPr>
              <a:t>Reading</a:t>
            </a:r>
          </a:p>
        </p:txBody>
      </p:sp>
      <p:sp>
        <p:nvSpPr>
          <p:cNvPr id="7" name="TextBox 7"/>
          <p:cNvSpPr txBox="1"/>
          <p:nvPr/>
        </p:nvSpPr>
        <p:spPr>
          <a:xfrm>
            <a:off x="352653" y="144524"/>
            <a:ext cx="8214360" cy="723900"/>
          </a:xfrm>
          <a:prstGeom prst="rect">
            <a:avLst/>
          </a:prstGeom>
        </p:spPr>
        <p:txBody>
          <a:bodyPr lIns="0" tIns="0" rIns="0" bIns="0" rtlCol="0" anchor="t">
            <a:spAutoFit/>
          </a:bodyPr>
          <a:lstStyle/>
          <a:p>
            <a:pPr algn="l">
              <a:lnSpc>
                <a:spcPts val="5759"/>
              </a:lnSpc>
            </a:pPr>
            <a:r>
              <a:rPr lang="en-US" sz="4800" i="1">
                <a:solidFill>
                  <a:srgbClr val="FFFFFF"/>
                </a:solidFill>
                <a:latin typeface="Radley Italics"/>
                <a:ea typeface="Radley Italics"/>
                <a:cs typeface="Radley Italics"/>
                <a:sym typeface="Radley Italics"/>
              </a:rPr>
              <a:t>Our reading reward system!</a:t>
            </a:r>
          </a:p>
        </p:txBody>
      </p:sp>
      <p:sp>
        <p:nvSpPr>
          <p:cNvPr id="9" name="TextBox 9"/>
          <p:cNvSpPr txBox="1"/>
          <p:nvPr/>
        </p:nvSpPr>
        <p:spPr>
          <a:xfrm>
            <a:off x="352653" y="8047710"/>
            <a:ext cx="9500235" cy="1712438"/>
          </a:xfrm>
          <a:prstGeom prst="rect">
            <a:avLst/>
          </a:prstGeom>
        </p:spPr>
        <p:txBody>
          <a:bodyPr lIns="0" tIns="0" rIns="0" bIns="0" rtlCol="0" anchor="t">
            <a:spAutoFit/>
          </a:bodyPr>
          <a:lstStyle/>
          <a:p>
            <a:pPr algn="l">
              <a:lnSpc>
                <a:spcPts val="3228"/>
              </a:lnSpc>
            </a:pPr>
            <a:r>
              <a:rPr lang="en-US" sz="2989" spc="397" dirty="0">
                <a:solidFill>
                  <a:srgbClr val="FFFFFF"/>
                </a:solidFill>
                <a:latin typeface="Carlito"/>
                <a:ea typeface="Carlito"/>
                <a:cs typeface="Carlito"/>
                <a:sym typeface="Carlito"/>
              </a:rPr>
              <a:t>Each child will be given a card and they can collect stickers and class dojos based on the number of reads at home that they have completed.</a:t>
            </a:r>
          </a:p>
        </p:txBody>
      </p:sp>
      <p:pic>
        <p:nvPicPr>
          <p:cNvPr id="11" name="Picture 10">
            <a:extLst>
              <a:ext uri="{FF2B5EF4-FFF2-40B4-BE49-F238E27FC236}">
                <a16:creationId xmlns:a16="http://schemas.microsoft.com/office/drawing/2014/main" id="{BB44ACCC-CDE0-F8A1-F00D-FBE0A383326B}"/>
              </a:ext>
            </a:extLst>
          </p:cNvPr>
          <p:cNvPicPr>
            <a:picLocks noChangeAspect="1"/>
          </p:cNvPicPr>
          <p:nvPr/>
        </p:nvPicPr>
        <p:blipFill>
          <a:blip r:embed="rId4"/>
          <a:stretch>
            <a:fillRect/>
          </a:stretch>
        </p:blipFill>
        <p:spPr>
          <a:xfrm>
            <a:off x="6328375" y="1104900"/>
            <a:ext cx="4784748" cy="652181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51316" y="6297084"/>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5" name="TextBox 5"/>
          <p:cNvSpPr txBox="1"/>
          <p:nvPr/>
        </p:nvSpPr>
        <p:spPr>
          <a:xfrm>
            <a:off x="14020800" y="848538"/>
            <a:ext cx="3612261" cy="1000467"/>
          </a:xfrm>
          <a:prstGeom prst="rect">
            <a:avLst/>
          </a:prstGeom>
        </p:spPr>
        <p:txBody>
          <a:bodyPr wrap="square" lIns="0" tIns="0" rIns="0" bIns="0" rtlCol="0" anchor="t">
            <a:spAutoFit/>
          </a:bodyPr>
          <a:lstStyle/>
          <a:p>
            <a:pPr algn="l">
              <a:lnSpc>
                <a:spcPts val="7897"/>
              </a:lnSpc>
            </a:pPr>
            <a:r>
              <a:rPr lang="en-US" sz="6581" spc="-131" dirty="0">
                <a:solidFill>
                  <a:srgbClr val="FFFFFF"/>
                </a:solidFill>
                <a:latin typeface="Radley"/>
                <a:ea typeface="Radley"/>
                <a:cs typeface="Radley"/>
                <a:sym typeface="Radley"/>
              </a:rPr>
              <a:t>Phonics</a:t>
            </a:r>
          </a:p>
        </p:txBody>
      </p:sp>
      <p:sp>
        <p:nvSpPr>
          <p:cNvPr id="6" name="TextBox 6"/>
          <p:cNvSpPr txBox="1"/>
          <p:nvPr/>
        </p:nvSpPr>
        <p:spPr>
          <a:xfrm>
            <a:off x="880819" y="514067"/>
            <a:ext cx="11390678" cy="1654299"/>
          </a:xfrm>
          <a:prstGeom prst="rect">
            <a:avLst/>
          </a:prstGeom>
        </p:spPr>
        <p:txBody>
          <a:bodyPr lIns="0" tIns="0" rIns="0" bIns="0" rtlCol="0" anchor="t">
            <a:spAutoFit/>
          </a:bodyPr>
          <a:lstStyle/>
          <a:p>
            <a:pPr marL="774983" lvl="1" indent="-387491" algn="l">
              <a:lnSpc>
                <a:spcPts val="4307"/>
              </a:lnSpc>
              <a:buFont typeface="Arial"/>
              <a:buChar char="•"/>
            </a:pPr>
            <a:r>
              <a:rPr lang="en-US" sz="3589" spc="477" dirty="0">
                <a:solidFill>
                  <a:srgbClr val="FFFFFF"/>
                </a:solidFill>
                <a:latin typeface="Carlito"/>
                <a:ea typeface="Carlito"/>
                <a:cs typeface="Carlito"/>
                <a:sym typeface="Carlito"/>
              </a:rPr>
              <a:t>Phonics is very important and at the end of Year 1 the children will take part in the Phonics Screening Check.</a:t>
            </a:r>
          </a:p>
        </p:txBody>
      </p:sp>
      <p:sp>
        <p:nvSpPr>
          <p:cNvPr id="8" name="TextBox 7">
            <a:extLst>
              <a:ext uri="{FF2B5EF4-FFF2-40B4-BE49-F238E27FC236}">
                <a16:creationId xmlns:a16="http://schemas.microsoft.com/office/drawing/2014/main" id="{C4A49B56-AB18-0611-F42F-A1C572AE778B}"/>
              </a:ext>
            </a:extLst>
          </p:cNvPr>
          <p:cNvSpPr txBox="1"/>
          <p:nvPr/>
        </p:nvSpPr>
        <p:spPr>
          <a:xfrm>
            <a:off x="8763000" y="2678291"/>
            <a:ext cx="8568128" cy="6488828"/>
          </a:xfrm>
          <a:prstGeom prst="rect">
            <a:avLst/>
          </a:prstGeom>
          <a:noFill/>
        </p:spPr>
        <p:txBody>
          <a:bodyPr wrap="square">
            <a:spAutoFit/>
          </a:bodyPr>
          <a:lstStyle/>
          <a:p>
            <a:pPr>
              <a:lnSpc>
                <a:spcPct val="150000"/>
              </a:lnSpc>
            </a:pPr>
            <a:r>
              <a:rPr lang="en-GB" sz="2800" dirty="0">
                <a:solidFill>
                  <a:schemeClr val="bg1"/>
                </a:solidFill>
                <a:latin typeface="Carlito" panose="020B0604020202020204" charset="0"/>
                <a:cs typeface="Carlito" panose="020B0604020202020204" charset="0"/>
              </a:rPr>
              <a:t>It is designed to give teachers and parents information on how your child is progressing in phonics. </a:t>
            </a:r>
          </a:p>
          <a:p>
            <a:pPr>
              <a:lnSpc>
                <a:spcPct val="150000"/>
              </a:lnSpc>
            </a:pPr>
            <a:endParaRPr lang="en-GB" sz="2800" dirty="0">
              <a:solidFill>
                <a:schemeClr val="bg1"/>
              </a:solidFill>
              <a:latin typeface="Carlito" panose="020B0604020202020204" charset="0"/>
              <a:cs typeface="Carlito" panose="020B0604020202020204" charset="0"/>
            </a:endParaRPr>
          </a:p>
          <a:p>
            <a:pPr>
              <a:lnSpc>
                <a:spcPct val="150000"/>
              </a:lnSpc>
            </a:pPr>
            <a:r>
              <a:rPr lang="en-GB" sz="2800" dirty="0">
                <a:solidFill>
                  <a:schemeClr val="bg1"/>
                </a:solidFill>
                <a:latin typeface="Carlito" panose="020B0604020202020204" charset="0"/>
                <a:cs typeface="Carlito" panose="020B0604020202020204" charset="0"/>
              </a:rPr>
              <a:t>It checks children's ability to:</a:t>
            </a:r>
          </a:p>
          <a:p>
            <a:pPr marL="285750" indent="-285750">
              <a:lnSpc>
                <a:spcPct val="150000"/>
              </a:lnSpc>
              <a:buFont typeface="Arial" panose="020B0604020202020204" pitchFamily="34" charset="0"/>
              <a:buChar char="•"/>
            </a:pPr>
            <a:r>
              <a:rPr lang="en-GB" sz="2800" dirty="0">
                <a:solidFill>
                  <a:schemeClr val="bg1"/>
                </a:solidFill>
                <a:latin typeface="Carlito" panose="020B0604020202020204" charset="0"/>
                <a:cs typeface="Carlito" panose="020B0604020202020204" charset="0"/>
              </a:rPr>
              <a:t>sound out and blend graphemes in order to read simple words.</a:t>
            </a:r>
          </a:p>
          <a:p>
            <a:pPr marL="285750" indent="-285750">
              <a:lnSpc>
                <a:spcPct val="150000"/>
              </a:lnSpc>
              <a:buFont typeface="Arial" panose="020B0604020202020204" pitchFamily="34" charset="0"/>
              <a:buChar char="•"/>
            </a:pPr>
            <a:r>
              <a:rPr lang="en-GB" sz="2800" dirty="0">
                <a:solidFill>
                  <a:schemeClr val="bg1"/>
                </a:solidFill>
                <a:latin typeface="Carlito" panose="020B0604020202020204" charset="0"/>
                <a:cs typeface="Carlito" panose="020B0604020202020204" charset="0"/>
              </a:rPr>
              <a:t>read phonically decodable one-syllable and two-syllable words, e.g. cat, sand, windmill.</a:t>
            </a:r>
          </a:p>
          <a:p>
            <a:pPr marL="285750" indent="-285750">
              <a:lnSpc>
                <a:spcPct val="150000"/>
              </a:lnSpc>
              <a:buFont typeface="Arial" panose="020B0604020202020204" pitchFamily="34" charset="0"/>
              <a:buChar char="•"/>
            </a:pPr>
            <a:r>
              <a:rPr lang="en-GB" sz="2800" dirty="0">
                <a:solidFill>
                  <a:schemeClr val="bg1"/>
                </a:solidFill>
                <a:latin typeface="Carlito" panose="020B0604020202020204" charset="0"/>
                <a:cs typeface="Carlito" panose="020B0604020202020204" charset="0"/>
              </a:rPr>
              <a:t>read a selection of nonsense words which are referred to as pseudo words.</a:t>
            </a:r>
          </a:p>
        </p:txBody>
      </p:sp>
      <p:pic>
        <p:nvPicPr>
          <p:cNvPr id="9" name="Picture 8">
            <a:extLst>
              <a:ext uri="{FF2B5EF4-FFF2-40B4-BE49-F238E27FC236}">
                <a16:creationId xmlns:a16="http://schemas.microsoft.com/office/drawing/2014/main" id="{87608C1B-F5B4-A298-69C2-3A7A155781F9}"/>
              </a:ext>
            </a:extLst>
          </p:cNvPr>
          <p:cNvPicPr>
            <a:picLocks noChangeAspect="1"/>
          </p:cNvPicPr>
          <p:nvPr/>
        </p:nvPicPr>
        <p:blipFill>
          <a:blip r:embed="rId3"/>
          <a:stretch>
            <a:fillRect/>
          </a:stretch>
        </p:blipFill>
        <p:spPr>
          <a:xfrm>
            <a:off x="609600" y="3474780"/>
            <a:ext cx="3267075" cy="4895850"/>
          </a:xfrm>
          <a:prstGeom prst="rect">
            <a:avLst/>
          </a:prstGeom>
        </p:spPr>
      </p:pic>
      <p:pic>
        <p:nvPicPr>
          <p:cNvPr id="10" name="Picture 9">
            <a:extLst>
              <a:ext uri="{FF2B5EF4-FFF2-40B4-BE49-F238E27FC236}">
                <a16:creationId xmlns:a16="http://schemas.microsoft.com/office/drawing/2014/main" id="{CD456B02-5825-34BB-E2F3-A4A3139F73DA}"/>
              </a:ext>
            </a:extLst>
          </p:cNvPr>
          <p:cNvPicPr>
            <a:picLocks noChangeAspect="1"/>
          </p:cNvPicPr>
          <p:nvPr/>
        </p:nvPicPr>
        <p:blipFill>
          <a:blip r:embed="rId4"/>
          <a:stretch>
            <a:fillRect/>
          </a:stretch>
        </p:blipFill>
        <p:spPr>
          <a:xfrm>
            <a:off x="4686300" y="3474780"/>
            <a:ext cx="3238500" cy="493395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solidFill>
                <a:schemeClr val="bg1"/>
              </a:solidFill>
            </a:endParaRPr>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4" name="Group 4"/>
          <p:cNvGrpSpPr/>
          <p:nvPr/>
        </p:nvGrpSpPr>
        <p:grpSpPr>
          <a:xfrm>
            <a:off x="13435611" y="7028411"/>
            <a:ext cx="4448556" cy="2809492"/>
            <a:chOff x="0" y="0"/>
            <a:chExt cx="5931408" cy="3745990"/>
          </a:xfrm>
        </p:grpSpPr>
        <p:sp>
          <p:nvSpPr>
            <p:cNvPr id="5" name="Freeform 5"/>
            <p:cNvSpPr/>
            <p:nvPr/>
          </p:nvSpPr>
          <p:spPr>
            <a:xfrm>
              <a:off x="0" y="0"/>
              <a:ext cx="5931408" cy="3745992"/>
            </a:xfrm>
            <a:custGeom>
              <a:avLst/>
              <a:gdLst/>
              <a:ahLst/>
              <a:cxnLst/>
              <a:rect l="l" t="t" r="r" b="b"/>
              <a:pathLst>
                <a:path w="5931408" h="3745992">
                  <a:moveTo>
                    <a:pt x="0" y="0"/>
                  </a:moveTo>
                  <a:lnTo>
                    <a:pt x="5931408" y="0"/>
                  </a:lnTo>
                  <a:lnTo>
                    <a:pt x="5931408" y="3745992"/>
                  </a:lnTo>
                  <a:lnTo>
                    <a:pt x="0" y="3745992"/>
                  </a:lnTo>
                  <a:lnTo>
                    <a:pt x="0" y="0"/>
                  </a:lnTo>
                  <a:close/>
                </a:path>
              </a:pathLst>
            </a:custGeom>
            <a:blipFill>
              <a:blip r:embed="rId3"/>
              <a:stretch>
                <a:fillRect l="-30" r="-29"/>
              </a:stretch>
            </a:blipFill>
          </p:spPr>
          <p:txBody>
            <a:bodyPr/>
            <a:lstStyle/>
            <a:p>
              <a:endParaRPr lang="en-GB"/>
            </a:p>
          </p:txBody>
        </p:sp>
      </p:grpSp>
      <p:sp>
        <p:nvSpPr>
          <p:cNvPr id="7" name="TextBox 7"/>
          <p:cNvSpPr txBox="1"/>
          <p:nvPr/>
        </p:nvSpPr>
        <p:spPr>
          <a:xfrm>
            <a:off x="15173706" y="848538"/>
            <a:ext cx="2459355" cy="1000125"/>
          </a:xfrm>
          <a:prstGeom prst="rect">
            <a:avLst/>
          </a:prstGeom>
        </p:spPr>
        <p:txBody>
          <a:bodyPr lIns="0" tIns="0" rIns="0" bIns="0" rtlCol="0" anchor="t">
            <a:spAutoFit/>
          </a:bodyPr>
          <a:lstStyle/>
          <a:p>
            <a:pPr algn="l">
              <a:lnSpc>
                <a:spcPts val="7897"/>
              </a:lnSpc>
            </a:pPr>
            <a:r>
              <a:rPr lang="en-US" sz="6581" spc="-131" dirty="0" err="1">
                <a:solidFill>
                  <a:schemeClr val="bg1"/>
                </a:solidFill>
                <a:latin typeface="Radley"/>
                <a:ea typeface="Radley"/>
                <a:cs typeface="Radley"/>
                <a:sym typeface="Radley"/>
              </a:rPr>
              <a:t>Maths</a:t>
            </a:r>
            <a:endParaRPr lang="en-US" sz="6581" spc="-131" dirty="0">
              <a:solidFill>
                <a:schemeClr val="bg1"/>
              </a:solidFill>
              <a:latin typeface="Radley"/>
              <a:ea typeface="Radley"/>
              <a:cs typeface="Radley"/>
              <a:sym typeface="Radley"/>
            </a:endParaRPr>
          </a:p>
        </p:txBody>
      </p:sp>
      <p:sp>
        <p:nvSpPr>
          <p:cNvPr id="6" name="Freeform 2" descr="Abstract Shape">
            <a:extLst>
              <a:ext uri="{FF2B5EF4-FFF2-40B4-BE49-F238E27FC236}">
                <a16:creationId xmlns:a16="http://schemas.microsoft.com/office/drawing/2014/main" id="{D69ADB76-9AE3-118B-B2E1-4B7821F33780}"/>
              </a:ext>
            </a:extLst>
          </p:cNvPr>
          <p:cNvSpPr/>
          <p:nvPr/>
        </p:nvSpPr>
        <p:spPr>
          <a:xfrm>
            <a:off x="14890943" y="18380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8" name="Freeform 2" descr="Abstract Shape">
            <a:extLst>
              <a:ext uri="{FF2B5EF4-FFF2-40B4-BE49-F238E27FC236}">
                <a16:creationId xmlns:a16="http://schemas.microsoft.com/office/drawing/2014/main" id="{D03043DD-623C-ABA9-054D-06571D27EA55}"/>
              </a:ext>
            </a:extLst>
          </p:cNvPr>
          <p:cNvSpPr/>
          <p:nvPr/>
        </p:nvSpPr>
        <p:spPr>
          <a:xfrm>
            <a:off x="-4289194" y="6546485"/>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dirty="0"/>
          </a:p>
        </p:txBody>
      </p:sp>
      <p:pic>
        <p:nvPicPr>
          <p:cNvPr id="10" name="Picture 9">
            <a:extLst>
              <a:ext uri="{FF2B5EF4-FFF2-40B4-BE49-F238E27FC236}">
                <a16:creationId xmlns:a16="http://schemas.microsoft.com/office/drawing/2014/main" id="{90D20D6C-0239-8A9A-99A8-AD9210FE9AE1}"/>
              </a:ext>
            </a:extLst>
          </p:cNvPr>
          <p:cNvPicPr>
            <a:picLocks noChangeAspect="1"/>
          </p:cNvPicPr>
          <p:nvPr/>
        </p:nvPicPr>
        <p:blipFill>
          <a:blip r:embed="rId5"/>
          <a:stretch>
            <a:fillRect/>
          </a:stretch>
        </p:blipFill>
        <p:spPr>
          <a:xfrm>
            <a:off x="1790700" y="2001063"/>
            <a:ext cx="14706600" cy="470306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4" name="Group 4"/>
          <p:cNvGrpSpPr/>
          <p:nvPr/>
        </p:nvGrpSpPr>
        <p:grpSpPr>
          <a:xfrm>
            <a:off x="16132300" y="9539478"/>
            <a:ext cx="1321308" cy="509778"/>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GB"/>
            </a:p>
          </p:txBody>
        </p:sp>
      </p:grpSp>
      <p:sp>
        <p:nvSpPr>
          <p:cNvPr id="8" name="TextBox 8"/>
          <p:cNvSpPr txBox="1"/>
          <p:nvPr/>
        </p:nvSpPr>
        <p:spPr>
          <a:xfrm>
            <a:off x="1758854" y="6447859"/>
            <a:ext cx="2459355" cy="1000125"/>
          </a:xfrm>
          <a:prstGeom prst="rect">
            <a:avLst/>
          </a:prstGeom>
        </p:spPr>
        <p:txBody>
          <a:bodyPr lIns="0" tIns="0" rIns="0" bIns="0" rtlCol="0" anchor="t">
            <a:spAutoFit/>
          </a:bodyPr>
          <a:lstStyle/>
          <a:p>
            <a:pPr algn="l">
              <a:lnSpc>
                <a:spcPts val="7897"/>
              </a:lnSpc>
            </a:pPr>
            <a:r>
              <a:rPr lang="en-US" sz="6581" spc="-131">
                <a:solidFill>
                  <a:srgbClr val="FFFFFF"/>
                </a:solidFill>
                <a:latin typeface="Radley"/>
                <a:ea typeface="Radley"/>
                <a:cs typeface="Radley"/>
                <a:sym typeface="Radley"/>
              </a:rPr>
              <a:t>Maths.</a:t>
            </a:r>
          </a:p>
        </p:txBody>
      </p:sp>
      <p:sp>
        <p:nvSpPr>
          <p:cNvPr id="9" name="TextBox 9"/>
          <p:cNvSpPr txBox="1"/>
          <p:nvPr/>
        </p:nvSpPr>
        <p:spPr>
          <a:xfrm>
            <a:off x="1698846" y="7400359"/>
            <a:ext cx="2519362" cy="381000"/>
          </a:xfrm>
          <a:prstGeom prst="rect">
            <a:avLst/>
          </a:prstGeom>
        </p:spPr>
        <p:txBody>
          <a:bodyPr lIns="0" tIns="0" rIns="0" bIns="0" rtlCol="0" anchor="t">
            <a:spAutoFit/>
          </a:bodyPr>
          <a:lstStyle/>
          <a:p>
            <a:pPr algn="l">
              <a:lnSpc>
                <a:spcPts val="2690"/>
              </a:lnSpc>
            </a:pPr>
            <a:r>
              <a:rPr lang="en-US" sz="2242" u="sng" spc="298">
                <a:solidFill>
                  <a:srgbClr val="FFFFFF"/>
                </a:solidFill>
                <a:latin typeface="Carlito"/>
                <a:ea typeface="Carlito"/>
                <a:cs typeface="Carlito"/>
                <a:sym typeface="Carlito"/>
              </a:rPr>
              <a:t>VARIED FLUENCY</a:t>
            </a:r>
          </a:p>
        </p:txBody>
      </p:sp>
      <p:pic>
        <p:nvPicPr>
          <p:cNvPr id="7" name="Picture 6">
            <a:extLst>
              <a:ext uri="{FF2B5EF4-FFF2-40B4-BE49-F238E27FC236}">
                <a16:creationId xmlns:a16="http://schemas.microsoft.com/office/drawing/2014/main" id="{401B9CFE-4829-8EBF-AB00-1B6C41A5EC69}"/>
              </a:ext>
            </a:extLst>
          </p:cNvPr>
          <p:cNvPicPr>
            <a:picLocks noChangeAspect="1"/>
          </p:cNvPicPr>
          <p:nvPr/>
        </p:nvPicPr>
        <p:blipFill>
          <a:blip r:embed="rId4"/>
          <a:stretch>
            <a:fillRect/>
          </a:stretch>
        </p:blipFill>
        <p:spPr>
          <a:xfrm>
            <a:off x="895599" y="650010"/>
            <a:ext cx="8591599" cy="4798290"/>
          </a:xfrm>
          <a:prstGeom prst="rect">
            <a:avLst/>
          </a:prstGeom>
        </p:spPr>
      </p:pic>
      <p:pic>
        <p:nvPicPr>
          <p:cNvPr id="11" name="Picture 10">
            <a:extLst>
              <a:ext uri="{FF2B5EF4-FFF2-40B4-BE49-F238E27FC236}">
                <a16:creationId xmlns:a16="http://schemas.microsoft.com/office/drawing/2014/main" id="{83D7AB2E-E2B2-7831-40CB-45945380A5B4}"/>
              </a:ext>
            </a:extLst>
          </p:cNvPr>
          <p:cNvPicPr>
            <a:picLocks noChangeAspect="1"/>
          </p:cNvPicPr>
          <p:nvPr/>
        </p:nvPicPr>
        <p:blipFill>
          <a:blip r:embed="rId5"/>
          <a:stretch>
            <a:fillRect/>
          </a:stretch>
        </p:blipFill>
        <p:spPr>
          <a:xfrm>
            <a:off x="9829800" y="4459196"/>
            <a:ext cx="8230108" cy="559006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4" name="Group 4"/>
          <p:cNvGrpSpPr/>
          <p:nvPr/>
        </p:nvGrpSpPr>
        <p:grpSpPr>
          <a:xfrm>
            <a:off x="16132300" y="9539478"/>
            <a:ext cx="1321308" cy="509778"/>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GB"/>
            </a:p>
          </p:txBody>
        </p:sp>
      </p:grpSp>
      <p:sp>
        <p:nvSpPr>
          <p:cNvPr id="7" name="TextBox 7"/>
          <p:cNvSpPr txBox="1"/>
          <p:nvPr/>
        </p:nvSpPr>
        <p:spPr>
          <a:xfrm>
            <a:off x="15173706" y="848538"/>
            <a:ext cx="2459355" cy="1000125"/>
          </a:xfrm>
          <a:prstGeom prst="rect">
            <a:avLst/>
          </a:prstGeom>
        </p:spPr>
        <p:txBody>
          <a:bodyPr lIns="0" tIns="0" rIns="0" bIns="0" rtlCol="0" anchor="t">
            <a:spAutoFit/>
          </a:bodyPr>
          <a:lstStyle/>
          <a:p>
            <a:pPr algn="l">
              <a:lnSpc>
                <a:spcPts val="7897"/>
              </a:lnSpc>
            </a:pPr>
            <a:r>
              <a:rPr lang="en-US" sz="6581" spc="-131">
                <a:solidFill>
                  <a:srgbClr val="FFFFFF"/>
                </a:solidFill>
                <a:latin typeface="Radley"/>
                <a:ea typeface="Radley"/>
                <a:cs typeface="Radley"/>
                <a:sym typeface="Radley"/>
              </a:rPr>
              <a:t>Maths.</a:t>
            </a:r>
          </a:p>
        </p:txBody>
      </p:sp>
      <p:sp>
        <p:nvSpPr>
          <p:cNvPr id="8" name="TextBox 8"/>
          <p:cNvSpPr txBox="1"/>
          <p:nvPr/>
        </p:nvSpPr>
        <p:spPr>
          <a:xfrm>
            <a:off x="11908917" y="3303206"/>
            <a:ext cx="5409247" cy="381000"/>
          </a:xfrm>
          <a:prstGeom prst="rect">
            <a:avLst/>
          </a:prstGeom>
        </p:spPr>
        <p:txBody>
          <a:bodyPr lIns="0" tIns="0" rIns="0" bIns="0" rtlCol="0" anchor="t">
            <a:spAutoFit/>
          </a:bodyPr>
          <a:lstStyle/>
          <a:p>
            <a:pPr algn="l">
              <a:lnSpc>
                <a:spcPts val="2690"/>
              </a:lnSpc>
            </a:pPr>
            <a:r>
              <a:rPr lang="en-US" sz="2242" u="sng" spc="298">
                <a:solidFill>
                  <a:srgbClr val="FFFFFF"/>
                </a:solidFill>
                <a:latin typeface="Carlito"/>
                <a:ea typeface="Carlito"/>
                <a:cs typeface="Carlito"/>
                <a:sym typeface="Carlito"/>
              </a:rPr>
              <a:t>REASONING AND PROBLEM SOLVING</a:t>
            </a:r>
          </a:p>
        </p:txBody>
      </p:sp>
      <p:pic>
        <p:nvPicPr>
          <p:cNvPr id="9" name="Picture 8">
            <a:extLst>
              <a:ext uri="{FF2B5EF4-FFF2-40B4-BE49-F238E27FC236}">
                <a16:creationId xmlns:a16="http://schemas.microsoft.com/office/drawing/2014/main" id="{577A8235-D232-03EF-E1F4-08F845648F25}"/>
              </a:ext>
            </a:extLst>
          </p:cNvPr>
          <p:cNvPicPr>
            <a:picLocks noChangeAspect="1"/>
          </p:cNvPicPr>
          <p:nvPr/>
        </p:nvPicPr>
        <p:blipFill>
          <a:blip r:embed="rId4"/>
          <a:stretch>
            <a:fillRect/>
          </a:stretch>
        </p:blipFill>
        <p:spPr>
          <a:xfrm>
            <a:off x="3359361" y="4686300"/>
            <a:ext cx="12038332" cy="318043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Freeform 4"/>
          <p:cNvSpPr/>
          <p:nvPr/>
        </p:nvSpPr>
        <p:spPr>
          <a:xfrm>
            <a:off x="12395981" y="204661"/>
            <a:ext cx="4038572" cy="2038158"/>
          </a:xfrm>
          <a:custGeom>
            <a:avLst/>
            <a:gdLst/>
            <a:ahLst/>
            <a:cxnLst/>
            <a:rect l="l" t="t" r="r" b="b"/>
            <a:pathLst>
              <a:path w="4038572" h="2038158">
                <a:moveTo>
                  <a:pt x="0" y="0"/>
                </a:moveTo>
                <a:lnTo>
                  <a:pt x="4038572" y="0"/>
                </a:lnTo>
                <a:lnTo>
                  <a:pt x="4038572" y="2038158"/>
                </a:lnTo>
                <a:lnTo>
                  <a:pt x="0" y="2038158"/>
                </a:lnTo>
                <a:lnTo>
                  <a:pt x="0" y="0"/>
                </a:lnTo>
                <a:close/>
              </a:path>
            </a:pathLst>
          </a:custGeom>
          <a:blipFill>
            <a:blip>
              <a:extLst>
                <a:ext uri="{96DAC541-7B7A-43D3-8B79-37D633B846F1}">
                  <asvg:svgBlip xmlns:asvg="http://schemas.microsoft.com/office/drawing/2016/SVG/main" r:embed="rId3"/>
                </a:ext>
              </a:extLst>
            </a:blip>
            <a:stretch>
              <a:fillRect l="-102" r="-102"/>
            </a:stretch>
          </a:blipFill>
        </p:spPr>
        <p:txBody>
          <a:bodyPr/>
          <a:lstStyle/>
          <a:p>
            <a:endParaRPr lang="en-GB"/>
          </a:p>
        </p:txBody>
      </p:sp>
      <p:sp>
        <p:nvSpPr>
          <p:cNvPr id="5" name="Freeform 5"/>
          <p:cNvSpPr/>
          <p:nvPr/>
        </p:nvSpPr>
        <p:spPr>
          <a:xfrm>
            <a:off x="9520783" y="3188021"/>
            <a:ext cx="8488850" cy="4817422"/>
          </a:xfrm>
          <a:custGeom>
            <a:avLst/>
            <a:gdLst/>
            <a:ahLst/>
            <a:cxnLst/>
            <a:rect l="l" t="t" r="r" b="b"/>
            <a:pathLst>
              <a:path w="8488850" h="4817422">
                <a:moveTo>
                  <a:pt x="0" y="0"/>
                </a:moveTo>
                <a:lnTo>
                  <a:pt x="8488850" y="0"/>
                </a:lnTo>
                <a:lnTo>
                  <a:pt x="8488850" y="4817423"/>
                </a:lnTo>
                <a:lnTo>
                  <a:pt x="0" y="4817423"/>
                </a:lnTo>
                <a:lnTo>
                  <a:pt x="0" y="0"/>
                </a:lnTo>
                <a:close/>
              </a:path>
            </a:pathLst>
          </a:custGeom>
          <a:blipFill>
            <a:blip r:embed="rId4"/>
            <a:stretch>
              <a:fillRect/>
            </a:stretch>
          </a:blipFill>
        </p:spPr>
        <p:txBody>
          <a:bodyPr/>
          <a:lstStyle/>
          <a:p>
            <a:endParaRPr lang="en-GB"/>
          </a:p>
        </p:txBody>
      </p:sp>
      <p:sp>
        <p:nvSpPr>
          <p:cNvPr id="6" name="TextBox 6"/>
          <p:cNvSpPr txBox="1"/>
          <p:nvPr/>
        </p:nvSpPr>
        <p:spPr>
          <a:xfrm>
            <a:off x="473353" y="291706"/>
            <a:ext cx="7118032" cy="971550"/>
          </a:xfrm>
          <a:prstGeom prst="rect">
            <a:avLst/>
          </a:prstGeom>
        </p:spPr>
        <p:txBody>
          <a:bodyPr lIns="0" tIns="0" rIns="0" bIns="0" rtlCol="0" anchor="t">
            <a:spAutoFit/>
          </a:bodyPr>
          <a:lstStyle/>
          <a:p>
            <a:pPr algn="l">
              <a:lnSpc>
                <a:spcPts val="7695"/>
              </a:lnSpc>
            </a:pPr>
            <a:r>
              <a:rPr lang="en-US" sz="6412" spc="-128">
                <a:solidFill>
                  <a:srgbClr val="FFFFFF"/>
                </a:solidFill>
                <a:latin typeface="Radley"/>
                <a:ea typeface="Radley"/>
                <a:cs typeface="Radley"/>
                <a:sym typeface="Radley"/>
              </a:rPr>
              <a:t>Foundation Subjects</a:t>
            </a:r>
          </a:p>
        </p:txBody>
      </p:sp>
      <p:sp>
        <p:nvSpPr>
          <p:cNvPr id="7" name="TextBox 7"/>
          <p:cNvSpPr txBox="1"/>
          <p:nvPr/>
        </p:nvSpPr>
        <p:spPr>
          <a:xfrm>
            <a:off x="610514" y="2166619"/>
            <a:ext cx="8157210" cy="4829912"/>
          </a:xfrm>
          <a:prstGeom prst="rect">
            <a:avLst/>
          </a:prstGeom>
        </p:spPr>
        <p:txBody>
          <a:bodyPr lIns="0" tIns="0" rIns="0" bIns="0" rtlCol="0" anchor="t">
            <a:spAutoFit/>
          </a:bodyPr>
          <a:lstStyle/>
          <a:p>
            <a:pPr marL="641638" lvl="1" indent="-320819" algn="l">
              <a:lnSpc>
                <a:spcPts val="4150"/>
              </a:lnSpc>
              <a:buFont typeface="Arial"/>
              <a:buChar char="•"/>
            </a:pPr>
            <a:r>
              <a:rPr lang="en-US" sz="3458" spc="460" dirty="0">
                <a:solidFill>
                  <a:srgbClr val="FFFFFF"/>
                </a:solidFill>
                <a:latin typeface="Carlito"/>
                <a:ea typeface="Carlito"/>
                <a:cs typeface="Carlito"/>
                <a:sym typeface="Carlito"/>
              </a:rPr>
              <a:t>You will	find termly information on Science, History, Geography,	Art and D&amp;T on our	webpage.</a:t>
            </a:r>
          </a:p>
          <a:p>
            <a:pPr marL="641638" lvl="1" indent="-320819" algn="l">
              <a:lnSpc>
                <a:spcPts val="4150"/>
              </a:lnSpc>
            </a:pPr>
            <a:endParaRPr lang="en-US" sz="3458" spc="460" dirty="0">
              <a:solidFill>
                <a:srgbClr val="FFFFFF"/>
              </a:solidFill>
              <a:latin typeface="Carlito"/>
              <a:ea typeface="Carlito"/>
              <a:cs typeface="Carlito"/>
              <a:sym typeface="Carlito"/>
            </a:endParaRPr>
          </a:p>
          <a:p>
            <a:pPr marL="641638" lvl="1" indent="-320819" algn="l">
              <a:lnSpc>
                <a:spcPts val="4150"/>
              </a:lnSpc>
              <a:buFont typeface="Arial"/>
              <a:buChar char="•"/>
            </a:pPr>
            <a:r>
              <a:rPr lang="en-US" sz="3458" spc="460" dirty="0">
                <a:solidFill>
                  <a:srgbClr val="FFFFFF"/>
                </a:solidFill>
                <a:latin typeface="Carlito"/>
                <a:ea typeface="Carlito"/>
                <a:cs typeface="Carlito"/>
                <a:sym typeface="Carlito"/>
              </a:rPr>
              <a:t>You	will	be able	to	read the knowledge </a:t>
            </a:r>
            <a:r>
              <a:rPr lang="en-US" sz="3458" spc="460" dirty="0" err="1">
                <a:solidFill>
                  <a:srgbClr val="FFFFFF"/>
                </a:solidFill>
                <a:latin typeface="Carlito"/>
                <a:ea typeface="Carlito"/>
                <a:cs typeface="Carlito"/>
                <a:sym typeface="Carlito"/>
              </a:rPr>
              <a:t>organisers</a:t>
            </a:r>
            <a:r>
              <a:rPr lang="en-US" sz="3458" spc="460" dirty="0">
                <a:solidFill>
                  <a:srgbClr val="FFFFFF"/>
                </a:solidFill>
                <a:latin typeface="Carlito"/>
                <a:ea typeface="Carlito"/>
                <a:cs typeface="Carlito"/>
                <a:sym typeface="Carlito"/>
              </a:rPr>
              <a:t> for each	subject	that we	are doing for that	half term.</a:t>
            </a:r>
            <a:endParaRPr lang="en-US" sz="3458" b="1" spc="460" dirty="0">
              <a:solidFill>
                <a:srgbClr val="FFFFFF"/>
              </a:solidFill>
              <a:latin typeface="Carlito Bold"/>
              <a:ea typeface="Carlito Bold"/>
              <a:cs typeface="Carlito Bold"/>
              <a:sym typeface="Carlito Bo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4" name="Group 4"/>
          <p:cNvGrpSpPr/>
          <p:nvPr/>
        </p:nvGrpSpPr>
        <p:grpSpPr>
          <a:xfrm>
            <a:off x="16132300" y="9539478"/>
            <a:ext cx="1321308" cy="509778"/>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GB"/>
            </a:p>
          </p:txBody>
        </p:sp>
      </p:grpSp>
      <p:grpSp>
        <p:nvGrpSpPr>
          <p:cNvPr id="6" name="Group 6"/>
          <p:cNvGrpSpPr/>
          <p:nvPr/>
        </p:nvGrpSpPr>
        <p:grpSpPr>
          <a:xfrm>
            <a:off x="9841228" y="7882128"/>
            <a:ext cx="3223259" cy="2105406"/>
            <a:chOff x="0" y="0"/>
            <a:chExt cx="4297678" cy="2807208"/>
          </a:xfrm>
        </p:grpSpPr>
        <p:sp>
          <p:nvSpPr>
            <p:cNvPr id="7" name="Freeform 7"/>
            <p:cNvSpPr/>
            <p:nvPr/>
          </p:nvSpPr>
          <p:spPr>
            <a:xfrm>
              <a:off x="0" y="0"/>
              <a:ext cx="4297680" cy="2807208"/>
            </a:xfrm>
            <a:custGeom>
              <a:avLst/>
              <a:gdLst/>
              <a:ahLst/>
              <a:cxnLst/>
              <a:rect l="l" t="t" r="r" b="b"/>
              <a:pathLst>
                <a:path w="4297680" h="2807208">
                  <a:moveTo>
                    <a:pt x="0" y="0"/>
                  </a:moveTo>
                  <a:lnTo>
                    <a:pt x="4297680" y="0"/>
                  </a:lnTo>
                  <a:lnTo>
                    <a:pt x="4297680" y="2807208"/>
                  </a:lnTo>
                  <a:lnTo>
                    <a:pt x="0" y="2807208"/>
                  </a:lnTo>
                  <a:lnTo>
                    <a:pt x="0" y="0"/>
                  </a:lnTo>
                  <a:close/>
                </a:path>
              </a:pathLst>
            </a:custGeom>
            <a:blipFill>
              <a:blip r:embed="rId4"/>
              <a:stretch>
                <a:fillRect/>
              </a:stretch>
            </a:blipFill>
          </p:spPr>
          <p:txBody>
            <a:bodyPr/>
            <a:lstStyle/>
            <a:p>
              <a:endParaRPr lang="en-GB"/>
            </a:p>
          </p:txBody>
        </p:sp>
      </p:grpSp>
      <p:sp>
        <p:nvSpPr>
          <p:cNvPr id="10" name="Freeform 10"/>
          <p:cNvSpPr/>
          <p:nvPr/>
        </p:nvSpPr>
        <p:spPr>
          <a:xfrm>
            <a:off x="12266379" y="396051"/>
            <a:ext cx="5300508" cy="182205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5"/>
            <a:stretch>
              <a:fillRect/>
            </a:stretch>
          </a:blipFill>
        </p:spPr>
        <p:txBody>
          <a:bodyPr/>
          <a:lstStyle/>
          <a:p>
            <a:endParaRPr lang="en-GB"/>
          </a:p>
        </p:txBody>
      </p:sp>
      <p:sp>
        <p:nvSpPr>
          <p:cNvPr id="11" name="Freeform 11"/>
          <p:cNvSpPr/>
          <p:nvPr/>
        </p:nvSpPr>
        <p:spPr>
          <a:xfrm>
            <a:off x="13625039" y="7135231"/>
            <a:ext cx="4379570" cy="2914405"/>
          </a:xfrm>
          <a:custGeom>
            <a:avLst/>
            <a:gdLst/>
            <a:ahLst/>
            <a:cxnLst/>
            <a:rect l="l" t="t" r="r" b="b"/>
            <a:pathLst>
              <a:path w="4379570" h="2914405">
                <a:moveTo>
                  <a:pt x="0" y="0"/>
                </a:moveTo>
                <a:lnTo>
                  <a:pt x="4379570" y="0"/>
                </a:lnTo>
                <a:lnTo>
                  <a:pt x="4379570" y="2914405"/>
                </a:lnTo>
                <a:lnTo>
                  <a:pt x="0" y="2914405"/>
                </a:lnTo>
                <a:lnTo>
                  <a:pt x="0" y="0"/>
                </a:lnTo>
                <a:close/>
              </a:path>
            </a:pathLst>
          </a:custGeom>
          <a:blipFill>
            <a:blip r:embed="rId6"/>
            <a:stretch>
              <a:fillRect/>
            </a:stretch>
          </a:blipFill>
        </p:spPr>
        <p:txBody>
          <a:bodyPr/>
          <a:lstStyle/>
          <a:p>
            <a:endParaRPr lang="en-GB"/>
          </a:p>
        </p:txBody>
      </p:sp>
      <p:sp>
        <p:nvSpPr>
          <p:cNvPr id="12" name="Freeform 12"/>
          <p:cNvSpPr/>
          <p:nvPr/>
        </p:nvSpPr>
        <p:spPr>
          <a:xfrm>
            <a:off x="11749042" y="2707924"/>
            <a:ext cx="5817845" cy="1894182"/>
          </a:xfrm>
          <a:custGeom>
            <a:avLst/>
            <a:gdLst/>
            <a:ahLst/>
            <a:cxnLst/>
            <a:rect l="l" t="t" r="r" b="b"/>
            <a:pathLst>
              <a:path w="5817845" h="1894182">
                <a:moveTo>
                  <a:pt x="0" y="0"/>
                </a:moveTo>
                <a:lnTo>
                  <a:pt x="5817845" y="0"/>
                </a:lnTo>
                <a:lnTo>
                  <a:pt x="5817845" y="1894182"/>
                </a:lnTo>
                <a:lnTo>
                  <a:pt x="0" y="1894182"/>
                </a:lnTo>
                <a:lnTo>
                  <a:pt x="0" y="0"/>
                </a:lnTo>
                <a:close/>
              </a:path>
            </a:pathLst>
          </a:custGeom>
          <a:blipFill>
            <a:blip r:embed="rId7"/>
            <a:stretch>
              <a:fillRect/>
            </a:stretch>
          </a:blipFill>
        </p:spPr>
        <p:txBody>
          <a:bodyPr/>
          <a:lstStyle/>
          <a:p>
            <a:endParaRPr lang="en-GB"/>
          </a:p>
        </p:txBody>
      </p:sp>
      <p:sp>
        <p:nvSpPr>
          <p:cNvPr id="13" name="TextBox 13"/>
          <p:cNvSpPr txBox="1"/>
          <p:nvPr/>
        </p:nvSpPr>
        <p:spPr>
          <a:xfrm>
            <a:off x="438150" y="131508"/>
            <a:ext cx="7675245" cy="866775"/>
          </a:xfrm>
          <a:prstGeom prst="rect">
            <a:avLst/>
          </a:prstGeom>
        </p:spPr>
        <p:txBody>
          <a:bodyPr lIns="0" tIns="0" rIns="0" bIns="0" rtlCol="0" anchor="t">
            <a:spAutoFit/>
          </a:bodyPr>
          <a:lstStyle/>
          <a:p>
            <a:pPr algn="l">
              <a:lnSpc>
                <a:spcPts val="6839"/>
              </a:lnSpc>
            </a:pPr>
            <a:r>
              <a:rPr lang="en-US" sz="5700" spc="-114">
                <a:solidFill>
                  <a:srgbClr val="FFFFFF"/>
                </a:solidFill>
                <a:latin typeface="Radley"/>
                <a:ea typeface="Radley"/>
                <a:cs typeface="Radley"/>
                <a:sym typeface="Radley"/>
              </a:rPr>
              <a:t>What can you do to help?</a:t>
            </a:r>
          </a:p>
        </p:txBody>
      </p:sp>
      <p:sp>
        <p:nvSpPr>
          <p:cNvPr id="14" name="TextBox 14"/>
          <p:cNvSpPr txBox="1"/>
          <p:nvPr/>
        </p:nvSpPr>
        <p:spPr>
          <a:xfrm>
            <a:off x="63244" y="939215"/>
            <a:ext cx="9328785" cy="7309693"/>
          </a:xfrm>
          <a:prstGeom prst="rect">
            <a:avLst/>
          </a:prstGeom>
        </p:spPr>
        <p:txBody>
          <a:bodyPr lIns="0" tIns="0" rIns="0" bIns="0" rtlCol="0" anchor="t">
            <a:spAutoFit/>
          </a:bodyPr>
          <a:lstStyle/>
          <a:p>
            <a:pPr marL="471892" lvl="1" indent="-235946" algn="l">
              <a:lnSpc>
                <a:spcPts val="3017"/>
              </a:lnSpc>
              <a:buFont typeface="Arial"/>
              <a:buChar char="•"/>
            </a:pPr>
            <a:r>
              <a:rPr lang="en-US" sz="2514" spc="334" dirty="0">
                <a:solidFill>
                  <a:srgbClr val="FFFFFF"/>
                </a:solidFill>
                <a:latin typeface="Carlito"/>
                <a:ea typeface="Carlito"/>
                <a:cs typeface="Carlito"/>
                <a:sym typeface="Carlito"/>
              </a:rPr>
              <a:t>Read regularly with your child- school books, books at home, library books, online books, magazines, newspapers, ANY THING!</a:t>
            </a:r>
          </a:p>
          <a:p>
            <a:pPr marL="471892" lvl="1" indent="-235946" algn="l">
              <a:lnSpc>
                <a:spcPts val="3017"/>
              </a:lnSpc>
              <a:buFont typeface="Arial"/>
              <a:buChar char="•"/>
            </a:pPr>
            <a:endParaRPr lang="en-US" sz="2514" spc="334" dirty="0">
              <a:solidFill>
                <a:srgbClr val="FFFFFF"/>
              </a:solidFill>
              <a:latin typeface="Carlito"/>
              <a:ea typeface="Carlito"/>
              <a:cs typeface="Carlito"/>
              <a:sym typeface="Carlito"/>
            </a:endParaRPr>
          </a:p>
          <a:p>
            <a:pPr marL="471892" lvl="1" indent="-235946" algn="l">
              <a:lnSpc>
                <a:spcPts val="3017"/>
              </a:lnSpc>
              <a:buFont typeface="Arial"/>
              <a:buChar char="•"/>
            </a:pPr>
            <a:r>
              <a:rPr lang="en-US" sz="2514" spc="334" dirty="0">
                <a:solidFill>
                  <a:srgbClr val="FFFFFF"/>
                </a:solidFill>
                <a:latin typeface="Carlito"/>
                <a:ea typeface="Carlito"/>
                <a:cs typeface="Carlito"/>
                <a:sym typeface="Carlito"/>
              </a:rPr>
              <a:t>Question your child about what they have read and encourage them to use their developing phonics knowledge to decode unfamiliar words.</a:t>
            </a:r>
          </a:p>
          <a:p>
            <a:pPr marL="471892" lvl="1" indent="-235946" algn="l">
              <a:lnSpc>
                <a:spcPts val="3017"/>
              </a:lnSpc>
              <a:buFont typeface="Arial"/>
              <a:buChar char="•"/>
            </a:pPr>
            <a:endParaRPr lang="en-US" sz="2514" spc="334" dirty="0">
              <a:solidFill>
                <a:srgbClr val="FFFFFF"/>
              </a:solidFill>
              <a:latin typeface="Carlito"/>
              <a:ea typeface="Carlito"/>
              <a:cs typeface="Carlito"/>
              <a:sym typeface="Carlito"/>
            </a:endParaRPr>
          </a:p>
          <a:p>
            <a:pPr marL="471892" lvl="1" indent="-235946" algn="l">
              <a:lnSpc>
                <a:spcPts val="3017"/>
              </a:lnSpc>
              <a:buFont typeface="Arial"/>
              <a:buChar char="•"/>
            </a:pPr>
            <a:r>
              <a:rPr lang="en-US" sz="2514" spc="334" dirty="0">
                <a:solidFill>
                  <a:srgbClr val="FFFFFF"/>
                </a:solidFill>
                <a:latin typeface="Carlito"/>
                <a:ea typeface="Carlito"/>
                <a:cs typeface="Carlito"/>
                <a:sym typeface="Carlito"/>
              </a:rPr>
              <a:t>Maths.co.uk- Use the login details to access the Maths.co.uk</a:t>
            </a:r>
          </a:p>
          <a:p>
            <a:pPr marL="471892" lvl="1" indent="-235946" algn="l">
              <a:lnSpc>
                <a:spcPts val="3017"/>
              </a:lnSpc>
              <a:buFont typeface="Arial"/>
              <a:buChar char="•"/>
            </a:pPr>
            <a:endParaRPr lang="en-US" sz="2514" spc="334" dirty="0">
              <a:solidFill>
                <a:srgbClr val="FFFFFF"/>
              </a:solidFill>
              <a:latin typeface="Carlito"/>
              <a:ea typeface="Carlito"/>
              <a:cs typeface="Carlito"/>
              <a:sym typeface="Carlito"/>
            </a:endParaRPr>
          </a:p>
          <a:p>
            <a:pPr marL="471892" lvl="1" indent="-235946" algn="l">
              <a:lnSpc>
                <a:spcPts val="3017"/>
              </a:lnSpc>
              <a:buFont typeface="Arial"/>
              <a:buChar char="•"/>
            </a:pPr>
            <a:r>
              <a:rPr lang="en-US" sz="2514" spc="334" dirty="0">
                <a:solidFill>
                  <a:srgbClr val="FFFFFF"/>
                </a:solidFill>
                <a:latin typeface="Carlito"/>
                <a:ea typeface="Carlito"/>
                <a:cs typeface="Carlito"/>
                <a:sym typeface="Carlito"/>
              </a:rPr>
              <a:t>The use of these websites will be reviewed this year as we continually assess and monitor the best resources we can make available. We shall be sticking logins into the children’s reading records.</a:t>
            </a:r>
          </a:p>
          <a:p>
            <a:pPr marL="471892" lvl="1" indent="-235946" algn="l">
              <a:lnSpc>
                <a:spcPts val="3017"/>
              </a:lnSpc>
              <a:buFont typeface="Arial"/>
              <a:buChar char="•"/>
            </a:pPr>
            <a:endParaRPr lang="en-US" sz="2514" spc="334" dirty="0">
              <a:solidFill>
                <a:srgbClr val="FFFFFF"/>
              </a:solidFill>
              <a:latin typeface="Carlito"/>
              <a:ea typeface="Carlito"/>
              <a:cs typeface="Carlito"/>
              <a:sym typeface="Carlito"/>
            </a:endParaRPr>
          </a:p>
          <a:p>
            <a:pPr marL="472779" lvl="1" indent="-236390" algn="l">
              <a:lnSpc>
                <a:spcPts val="3017"/>
              </a:lnSpc>
              <a:buFont typeface="Arial"/>
              <a:buChar char="•"/>
            </a:pPr>
            <a:r>
              <a:rPr lang="en-US" sz="2514" spc="334" dirty="0">
                <a:solidFill>
                  <a:srgbClr val="FFFFFF"/>
                </a:solidFill>
                <a:latin typeface="Carlito"/>
                <a:ea typeface="Carlito"/>
                <a:cs typeface="Carlito"/>
                <a:sym typeface="Carlito"/>
              </a:rPr>
              <a:t>Letter-Join: Cursive handwriting </a:t>
            </a:r>
            <a:r>
              <a:rPr lang="en-US" sz="2514" spc="334" dirty="0" err="1">
                <a:solidFill>
                  <a:srgbClr val="FFFFFF"/>
                </a:solidFill>
                <a:latin typeface="Carlito"/>
                <a:ea typeface="Carlito"/>
                <a:cs typeface="Carlito"/>
                <a:sym typeface="Carlito"/>
              </a:rPr>
              <a:t>practise</a:t>
            </a:r>
            <a:r>
              <a:rPr lang="en-US" sz="2514" spc="334" dirty="0">
                <a:solidFill>
                  <a:srgbClr val="FFFFFF"/>
                </a:solidFill>
                <a:latin typeface="Carlito"/>
                <a:ea typeface="Carlito"/>
                <a:cs typeface="Carlito"/>
                <a:sym typeface="Carlito"/>
              </a:rPr>
              <a:t>, resources to support this on the website.</a:t>
            </a:r>
          </a:p>
          <a:p>
            <a:pPr algn="l">
              <a:lnSpc>
                <a:spcPts val="3017"/>
              </a:lnSpc>
            </a:pPr>
            <a:endParaRPr lang="en-US" sz="2514" spc="334" dirty="0">
              <a:solidFill>
                <a:srgbClr val="FFFFFF"/>
              </a:solidFill>
              <a:latin typeface="Carlito"/>
              <a:ea typeface="Carlito"/>
              <a:cs typeface="Carlito"/>
              <a:sym typeface="Carlito"/>
            </a:endParaRPr>
          </a:p>
        </p:txBody>
      </p:sp>
      <p:pic>
        <p:nvPicPr>
          <p:cNvPr id="16" name="Picture 15">
            <a:extLst>
              <a:ext uri="{FF2B5EF4-FFF2-40B4-BE49-F238E27FC236}">
                <a16:creationId xmlns:a16="http://schemas.microsoft.com/office/drawing/2014/main" id="{A4E14B6D-ED37-EDC1-470F-22D31DE98103}"/>
              </a:ext>
            </a:extLst>
          </p:cNvPr>
          <p:cNvPicPr>
            <a:picLocks noChangeAspect="1"/>
          </p:cNvPicPr>
          <p:nvPr/>
        </p:nvPicPr>
        <p:blipFill>
          <a:blip r:embed="rId8"/>
          <a:stretch>
            <a:fillRect/>
          </a:stretch>
        </p:blipFill>
        <p:spPr>
          <a:xfrm>
            <a:off x="10087985" y="5191328"/>
            <a:ext cx="5246408" cy="151869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TextBox 4"/>
          <p:cNvSpPr txBox="1"/>
          <p:nvPr/>
        </p:nvSpPr>
        <p:spPr>
          <a:xfrm>
            <a:off x="11020425" y="4193908"/>
            <a:ext cx="6484620" cy="2381250"/>
          </a:xfrm>
          <a:prstGeom prst="rect">
            <a:avLst/>
          </a:prstGeom>
        </p:spPr>
        <p:txBody>
          <a:bodyPr lIns="0" tIns="0" rIns="0" bIns="0" rtlCol="0" anchor="t">
            <a:spAutoFit/>
          </a:bodyPr>
          <a:lstStyle/>
          <a:p>
            <a:pPr algn="l">
              <a:lnSpc>
                <a:spcPts val="9419"/>
              </a:lnSpc>
            </a:pPr>
            <a:r>
              <a:rPr lang="en-US" sz="7849" spc="-156">
                <a:solidFill>
                  <a:srgbClr val="FFFFFF"/>
                </a:solidFill>
                <a:latin typeface="Radley"/>
                <a:ea typeface="Radley"/>
                <a:cs typeface="Radley"/>
                <a:sym typeface="Radley"/>
              </a:rPr>
              <a:t>Boosters and interventions</a:t>
            </a:r>
          </a:p>
        </p:txBody>
      </p:sp>
      <p:sp>
        <p:nvSpPr>
          <p:cNvPr id="5" name="TextBox 5"/>
          <p:cNvSpPr txBox="1"/>
          <p:nvPr/>
        </p:nvSpPr>
        <p:spPr>
          <a:xfrm>
            <a:off x="477468" y="927290"/>
            <a:ext cx="8855393" cy="1408591"/>
          </a:xfrm>
          <a:prstGeom prst="rect">
            <a:avLst/>
          </a:prstGeom>
        </p:spPr>
        <p:txBody>
          <a:bodyPr lIns="0" tIns="0" rIns="0" bIns="0" rtlCol="0" anchor="t">
            <a:spAutoFit/>
          </a:bodyPr>
          <a:lstStyle/>
          <a:p>
            <a:pPr algn="l">
              <a:lnSpc>
                <a:spcPts val="3677"/>
              </a:lnSpc>
            </a:pPr>
            <a:r>
              <a:rPr lang="en-US" sz="3064" spc="407" dirty="0">
                <a:solidFill>
                  <a:srgbClr val="FFFFFF"/>
                </a:solidFill>
                <a:latin typeface="Carlito"/>
                <a:ea typeface="Carlito"/>
                <a:cs typeface="Carlito"/>
                <a:sym typeface="Carlito"/>
              </a:rPr>
              <a:t>Phonics booster sessions will start after Christmas time to help the children in the build up to the phonics screening check.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9360026" y="4073206"/>
            <a:ext cx="8501062" cy="1190625"/>
          </a:xfrm>
          <a:prstGeom prst="rect">
            <a:avLst/>
          </a:prstGeom>
        </p:spPr>
        <p:txBody>
          <a:bodyPr lIns="0" tIns="0" rIns="0" bIns="0" rtlCol="0" anchor="t">
            <a:spAutoFit/>
          </a:bodyPr>
          <a:lstStyle/>
          <a:p>
            <a:pPr algn="l">
              <a:lnSpc>
                <a:spcPts val="9419"/>
              </a:lnSpc>
            </a:pPr>
            <a:r>
              <a:rPr lang="en-US" sz="7849" spc="-156">
                <a:solidFill>
                  <a:srgbClr val="FFFFFF"/>
                </a:solidFill>
                <a:latin typeface="Radley"/>
                <a:ea typeface="Radley"/>
                <a:cs typeface="Radley"/>
                <a:sym typeface="Radley"/>
              </a:rPr>
              <a:t>BEHAVIOUR AND</a:t>
            </a:r>
          </a:p>
        </p:txBody>
      </p:sp>
      <p:sp>
        <p:nvSpPr>
          <p:cNvPr id="5" name="TextBox 5"/>
          <p:cNvSpPr txBox="1"/>
          <p:nvPr/>
        </p:nvSpPr>
        <p:spPr>
          <a:xfrm>
            <a:off x="10185272" y="5033251"/>
            <a:ext cx="7676197" cy="1162050"/>
          </a:xfrm>
          <a:prstGeom prst="rect">
            <a:avLst/>
          </a:prstGeom>
        </p:spPr>
        <p:txBody>
          <a:bodyPr lIns="0" tIns="0" rIns="0" bIns="0" rtlCol="0" anchor="t">
            <a:spAutoFit/>
          </a:bodyPr>
          <a:lstStyle/>
          <a:p>
            <a:pPr algn="l">
              <a:lnSpc>
                <a:spcPts val="9269"/>
              </a:lnSpc>
            </a:pPr>
            <a:r>
              <a:rPr lang="en-US" sz="7724" spc="-154">
                <a:solidFill>
                  <a:srgbClr val="FFFFFF"/>
                </a:solidFill>
                <a:latin typeface="Radley"/>
                <a:ea typeface="Radley"/>
                <a:cs typeface="Radley"/>
                <a:sym typeface="Radley"/>
              </a:rPr>
              <a:t>EXPECTATIONS</a:t>
            </a:r>
          </a:p>
        </p:txBody>
      </p:sp>
      <p:sp>
        <p:nvSpPr>
          <p:cNvPr id="6" name="TextBox 6"/>
          <p:cNvSpPr txBox="1"/>
          <p:nvPr/>
        </p:nvSpPr>
        <p:spPr>
          <a:xfrm>
            <a:off x="461924" y="-41021"/>
            <a:ext cx="8695372" cy="4334520"/>
          </a:xfrm>
          <a:prstGeom prst="rect">
            <a:avLst/>
          </a:prstGeom>
        </p:spPr>
        <p:txBody>
          <a:bodyPr lIns="0" tIns="0" rIns="0" bIns="0" rtlCol="0" anchor="t">
            <a:spAutoFit/>
          </a:bodyPr>
          <a:lstStyle/>
          <a:p>
            <a:pPr algn="l">
              <a:lnSpc>
                <a:spcPts val="4320"/>
              </a:lnSpc>
            </a:pPr>
            <a:endParaRPr lang="en-US" sz="3600" i="1" dirty="0">
              <a:solidFill>
                <a:srgbClr val="FFFFFF"/>
              </a:solidFill>
              <a:latin typeface="Radley Italics"/>
              <a:ea typeface="Radley Italics"/>
              <a:cs typeface="Radley Italics"/>
              <a:sym typeface="Radley Italics"/>
            </a:endParaRPr>
          </a:p>
          <a:p>
            <a:pPr algn="l">
              <a:lnSpc>
                <a:spcPts val="4320"/>
              </a:lnSpc>
            </a:pPr>
            <a:r>
              <a:rPr lang="en-US" sz="3600" i="1" dirty="0">
                <a:solidFill>
                  <a:srgbClr val="FFFFFF"/>
                </a:solidFill>
                <a:latin typeface="Radley Italics"/>
                <a:ea typeface="Radley Italics"/>
                <a:cs typeface="Radley Italics"/>
                <a:sym typeface="Radley Italics"/>
              </a:rPr>
              <a:t>Expectations</a:t>
            </a:r>
          </a:p>
          <a:p>
            <a:pPr marL="561022" lvl="1" indent="-280511" algn="l">
              <a:lnSpc>
                <a:spcPts val="3600"/>
              </a:lnSpc>
              <a:buFont typeface="Arial"/>
              <a:buChar char="•"/>
            </a:pPr>
            <a:r>
              <a:rPr lang="en-US" sz="3000" spc="399" dirty="0">
                <a:solidFill>
                  <a:srgbClr val="FFFFFF"/>
                </a:solidFill>
                <a:latin typeface="Carlito"/>
                <a:ea typeface="Carlito"/>
                <a:cs typeface="Carlito"/>
                <a:sym typeface="Carlito"/>
              </a:rPr>
              <a:t>Please ensure that all clothing and belongings are clearly named.</a:t>
            </a:r>
          </a:p>
          <a:p>
            <a:pPr marL="561022" lvl="1" indent="-280511" algn="l">
              <a:lnSpc>
                <a:spcPts val="3600"/>
              </a:lnSpc>
            </a:pPr>
            <a:endParaRPr lang="en-US" sz="3000" spc="399" dirty="0">
              <a:solidFill>
                <a:srgbClr val="FFFFFF"/>
              </a:solidFill>
              <a:latin typeface="Carlito"/>
              <a:ea typeface="Carlito"/>
              <a:cs typeface="Carlito"/>
              <a:sym typeface="Carlito"/>
            </a:endParaRPr>
          </a:p>
          <a:p>
            <a:pPr marL="561022" lvl="1" indent="-280511" algn="just">
              <a:lnSpc>
                <a:spcPts val="3600"/>
              </a:lnSpc>
              <a:buFont typeface="Arial"/>
              <a:buChar char="•"/>
            </a:pPr>
            <a:r>
              <a:rPr lang="en-US" sz="3000" spc="399" dirty="0">
                <a:solidFill>
                  <a:srgbClr val="FFFFFF"/>
                </a:solidFill>
                <a:latin typeface="Carlito"/>
                <a:ea typeface="Carlito"/>
                <a:cs typeface="Carlito"/>
                <a:sym typeface="Carlito"/>
              </a:rPr>
              <a:t>Children are to wear either their summer or 	winter uniform until October half term, but 	after this</a:t>
            </a:r>
          </a:p>
          <a:p>
            <a:pPr marL="561022" lvl="1" indent="-280511" algn="just">
              <a:lnSpc>
                <a:spcPts val="3600"/>
              </a:lnSpc>
            </a:pPr>
            <a:r>
              <a:rPr lang="en-US" sz="3000" spc="399" dirty="0">
                <a:solidFill>
                  <a:srgbClr val="FFFFFF"/>
                </a:solidFill>
                <a:latin typeface="Carlito"/>
                <a:ea typeface="Carlito"/>
                <a:cs typeface="Carlito"/>
                <a:sym typeface="Carlito"/>
              </a:rPr>
              <a:t>time they must be in winter uniform.</a:t>
            </a:r>
          </a:p>
        </p:txBody>
      </p:sp>
      <p:sp>
        <p:nvSpPr>
          <p:cNvPr id="7" name="TextBox 7"/>
          <p:cNvSpPr txBox="1"/>
          <p:nvPr/>
        </p:nvSpPr>
        <p:spPr>
          <a:xfrm>
            <a:off x="461924" y="5059488"/>
            <a:ext cx="8714422" cy="419100"/>
          </a:xfrm>
          <a:prstGeom prst="rect">
            <a:avLst/>
          </a:prstGeom>
        </p:spPr>
        <p:txBody>
          <a:bodyPr lIns="0" tIns="0" rIns="0" bIns="0" rtlCol="0" anchor="t">
            <a:spAutoFit/>
          </a:bodyPr>
          <a:lstStyle/>
          <a:p>
            <a:pPr marL="466703" lvl="1" indent="-233352" algn="l">
              <a:lnSpc>
                <a:spcPts val="2989"/>
              </a:lnSpc>
              <a:buFont typeface="Arial"/>
              <a:buChar char="•"/>
            </a:pPr>
            <a:r>
              <a:rPr lang="en-US" sz="2491" spc="331">
                <a:solidFill>
                  <a:srgbClr val="FFFFFF"/>
                </a:solidFill>
                <a:latin typeface="Carlito"/>
                <a:ea typeface="Carlito"/>
                <a:cs typeface="Carlito"/>
                <a:sym typeface="Carlito"/>
              </a:rPr>
              <a:t>No trainers are allowed, except on PE days</a:t>
            </a:r>
          </a:p>
        </p:txBody>
      </p:sp>
      <p:sp>
        <p:nvSpPr>
          <p:cNvPr id="8" name="TextBox 8"/>
          <p:cNvSpPr txBox="1"/>
          <p:nvPr/>
        </p:nvSpPr>
        <p:spPr>
          <a:xfrm>
            <a:off x="891691" y="5497003"/>
            <a:ext cx="8522970" cy="923330"/>
          </a:xfrm>
          <a:prstGeom prst="rect">
            <a:avLst/>
          </a:prstGeom>
        </p:spPr>
        <p:txBody>
          <a:bodyPr lIns="0" tIns="0" rIns="0" bIns="0" rtlCol="0" anchor="t">
            <a:spAutoFit/>
          </a:bodyPr>
          <a:lstStyle/>
          <a:p>
            <a:pPr algn="l">
              <a:lnSpc>
                <a:spcPts val="3600"/>
              </a:lnSpc>
            </a:pPr>
            <a:r>
              <a:rPr lang="en-US" sz="3000" spc="399" dirty="0">
                <a:solidFill>
                  <a:srgbClr val="FFFFFF"/>
                </a:solidFill>
                <a:latin typeface="Carlito"/>
                <a:ea typeface="Carlito"/>
                <a:cs typeface="Carlito"/>
                <a:sym typeface="Carlito"/>
              </a:rPr>
              <a:t>(children should come into school in their PE kids on a Tuesday). No </a:t>
            </a:r>
            <a:r>
              <a:rPr lang="en-US" sz="3000" spc="399" dirty="0" err="1">
                <a:solidFill>
                  <a:srgbClr val="FFFFFF"/>
                </a:solidFill>
                <a:latin typeface="Carlito"/>
                <a:ea typeface="Carlito"/>
                <a:cs typeface="Carlito"/>
                <a:sym typeface="Carlito"/>
              </a:rPr>
              <a:t>jewellery</a:t>
            </a:r>
            <a:r>
              <a:rPr lang="en-US" sz="3000" spc="399" dirty="0">
                <a:solidFill>
                  <a:srgbClr val="FFFFFF"/>
                </a:solidFill>
                <a:latin typeface="Carlito"/>
                <a:ea typeface="Carlito"/>
                <a:cs typeface="Carlito"/>
                <a:sym typeface="Carlito"/>
              </a:rPr>
              <a:t>.</a:t>
            </a:r>
          </a:p>
        </p:txBody>
      </p:sp>
      <p:sp>
        <p:nvSpPr>
          <p:cNvPr id="9" name="TextBox 9"/>
          <p:cNvSpPr txBox="1"/>
          <p:nvPr/>
        </p:nvSpPr>
        <p:spPr>
          <a:xfrm>
            <a:off x="461924" y="7345426"/>
            <a:ext cx="7949565" cy="790575"/>
          </a:xfrm>
          <a:prstGeom prst="rect">
            <a:avLst/>
          </a:prstGeom>
        </p:spPr>
        <p:txBody>
          <a:bodyPr lIns="0" tIns="0" rIns="0" bIns="0" rtlCol="0" anchor="t">
            <a:spAutoFit/>
          </a:bodyPr>
          <a:lstStyle/>
          <a:p>
            <a:pPr marL="462795" lvl="1" indent="-231397" algn="l">
              <a:lnSpc>
                <a:spcPts val="2964"/>
              </a:lnSpc>
              <a:buFont typeface="Arial"/>
              <a:buChar char="•"/>
            </a:pPr>
            <a:r>
              <a:rPr lang="en-US" sz="2470" spc="328">
                <a:solidFill>
                  <a:srgbClr val="FFFFFF"/>
                </a:solidFill>
                <a:latin typeface="Carlito"/>
                <a:ea typeface="Carlito"/>
                <a:cs typeface="Carlito"/>
                <a:sym typeface="Carlito"/>
              </a:rPr>
              <a:t>Please ensure your child has a labelled</a:t>
            </a:r>
          </a:p>
          <a:p>
            <a:pPr marL="462795" lvl="1" indent="-231397" algn="l">
              <a:lnSpc>
                <a:spcPts val="2964"/>
              </a:lnSpc>
            </a:pPr>
            <a:r>
              <a:rPr lang="en-US" sz="2470" spc="328">
                <a:solidFill>
                  <a:srgbClr val="FFFFFF"/>
                </a:solidFill>
                <a:latin typeface="Carlito"/>
                <a:ea typeface="Carlito"/>
                <a:cs typeface="Carlito"/>
                <a:sym typeface="Carlito"/>
              </a:rPr>
              <a:t>water bottle in school daily.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10185272" y="626605"/>
            <a:ext cx="7676197" cy="2736428"/>
          </a:xfrm>
          <a:prstGeom prst="rect">
            <a:avLst/>
          </a:prstGeom>
        </p:spPr>
        <p:txBody>
          <a:bodyPr lIns="0" tIns="0" rIns="0" bIns="0" rtlCol="0" anchor="t">
            <a:spAutoFit/>
          </a:bodyPr>
          <a:lstStyle/>
          <a:p>
            <a:pPr algn="r">
              <a:lnSpc>
                <a:spcPts val="7853"/>
              </a:lnSpc>
            </a:pPr>
            <a:r>
              <a:rPr lang="en-US" sz="7724" spc="-154">
                <a:solidFill>
                  <a:srgbClr val="FFFFFF"/>
                </a:solidFill>
                <a:latin typeface="Radley"/>
                <a:ea typeface="Radley"/>
                <a:cs typeface="Radley"/>
                <a:sym typeface="Radley"/>
              </a:rPr>
              <a:t>BEHAVIOUR</a:t>
            </a:r>
          </a:p>
          <a:p>
            <a:pPr algn="r">
              <a:lnSpc>
                <a:spcPts val="6442"/>
              </a:lnSpc>
            </a:pPr>
            <a:r>
              <a:rPr lang="en-US" sz="7724" spc="-154">
                <a:solidFill>
                  <a:srgbClr val="FFFFFF"/>
                </a:solidFill>
                <a:latin typeface="Radley"/>
                <a:ea typeface="Radley"/>
                <a:cs typeface="Radley"/>
                <a:sym typeface="Radley"/>
              </a:rPr>
              <a:t>AND EXPECTATIONS</a:t>
            </a:r>
          </a:p>
        </p:txBody>
      </p:sp>
      <p:sp>
        <p:nvSpPr>
          <p:cNvPr id="7" name="TextBox 7"/>
          <p:cNvSpPr txBox="1"/>
          <p:nvPr/>
        </p:nvSpPr>
        <p:spPr>
          <a:xfrm>
            <a:off x="497128" y="184836"/>
            <a:ext cx="8589645" cy="3847207"/>
          </a:xfrm>
          <a:prstGeom prst="rect">
            <a:avLst/>
          </a:prstGeom>
        </p:spPr>
        <p:txBody>
          <a:bodyPr lIns="0" tIns="0" rIns="0" bIns="0" rtlCol="0" anchor="t">
            <a:spAutoFit/>
          </a:bodyPr>
          <a:lstStyle/>
          <a:p>
            <a:pPr algn="l">
              <a:lnSpc>
                <a:spcPts val="3017"/>
              </a:lnSpc>
            </a:pPr>
            <a:r>
              <a:rPr lang="en-US" sz="2514" spc="334" dirty="0" err="1">
                <a:solidFill>
                  <a:srgbClr val="FFFFFF"/>
                </a:solidFill>
                <a:latin typeface="Carlito"/>
                <a:ea typeface="Carlito"/>
                <a:cs typeface="Carlito"/>
                <a:sym typeface="Carlito"/>
              </a:rPr>
              <a:t>Behaviour</a:t>
            </a:r>
            <a:endParaRPr lang="en-US" sz="2514" spc="334" dirty="0">
              <a:solidFill>
                <a:srgbClr val="FFFFFF"/>
              </a:solidFill>
              <a:latin typeface="Carlito"/>
              <a:ea typeface="Carlito"/>
              <a:cs typeface="Carlito"/>
              <a:sym typeface="Carlito"/>
            </a:endParaRPr>
          </a:p>
          <a:p>
            <a:pPr algn="l">
              <a:lnSpc>
                <a:spcPts val="3017"/>
              </a:lnSpc>
            </a:pPr>
            <a:endParaRPr lang="en-US" sz="2514" spc="334" dirty="0">
              <a:solidFill>
                <a:srgbClr val="FFFFFF"/>
              </a:solidFill>
              <a:latin typeface="Carlito"/>
              <a:ea typeface="Carlito"/>
              <a:cs typeface="Carlito"/>
              <a:sym typeface="Carlito"/>
            </a:endParaRPr>
          </a:p>
          <a:p>
            <a:pPr marL="471892" lvl="1" indent="-235946" algn="l">
              <a:lnSpc>
                <a:spcPts val="3017"/>
              </a:lnSpc>
              <a:buFont typeface="Arial"/>
              <a:buChar char="•"/>
            </a:pPr>
            <a:r>
              <a:rPr lang="en-US" sz="2514" spc="334" dirty="0">
                <a:solidFill>
                  <a:srgbClr val="FFFFFF"/>
                </a:solidFill>
                <a:latin typeface="Carlito"/>
                <a:ea typeface="Carlito"/>
                <a:cs typeface="Carlito"/>
                <a:sym typeface="Carlito"/>
              </a:rPr>
              <a:t>We follow our Golden Promises and these are shared in assembly and in class so that everyone understands how we behave at Saint Mary’s.</a:t>
            </a:r>
          </a:p>
          <a:p>
            <a:pPr marL="471892" lvl="1" indent="-235946" algn="l">
              <a:lnSpc>
                <a:spcPts val="3017"/>
              </a:lnSpc>
            </a:pPr>
            <a:endParaRPr lang="en-US" sz="2514" spc="334" dirty="0">
              <a:solidFill>
                <a:srgbClr val="FFFFFF"/>
              </a:solidFill>
              <a:latin typeface="Carlito"/>
              <a:ea typeface="Carlito"/>
              <a:cs typeface="Carlito"/>
              <a:sym typeface="Carlito"/>
            </a:endParaRPr>
          </a:p>
          <a:p>
            <a:pPr marL="471892" lvl="1" indent="-235946" algn="l">
              <a:lnSpc>
                <a:spcPts val="3017"/>
              </a:lnSpc>
              <a:buFont typeface="Arial"/>
              <a:buChar char="•"/>
            </a:pPr>
            <a:r>
              <a:rPr lang="en-US" sz="2514" spc="334" dirty="0">
                <a:solidFill>
                  <a:srgbClr val="FFFFFF"/>
                </a:solidFill>
                <a:latin typeface="Carlito"/>
                <a:ea typeface="Carlito"/>
                <a:cs typeface="Carlito"/>
                <a:sym typeface="Carlito"/>
              </a:rPr>
              <a:t>If any issues arise that we need to discuss with you then you will be contacted. The </a:t>
            </a:r>
            <a:r>
              <a:rPr lang="en-US" sz="2514" spc="334" dirty="0" err="1">
                <a:solidFill>
                  <a:srgbClr val="FFFFFF"/>
                </a:solidFill>
                <a:latin typeface="Carlito"/>
                <a:ea typeface="Carlito"/>
                <a:cs typeface="Carlito"/>
                <a:sym typeface="Carlito"/>
              </a:rPr>
              <a:t>behaviour</a:t>
            </a:r>
            <a:r>
              <a:rPr lang="en-US" sz="2514" spc="334" dirty="0">
                <a:solidFill>
                  <a:srgbClr val="FFFFFF"/>
                </a:solidFill>
                <a:latin typeface="Carlito"/>
                <a:ea typeface="Carlito"/>
                <a:cs typeface="Carlito"/>
                <a:sym typeface="Carlito"/>
              </a:rPr>
              <a:t> policy is on the website.</a:t>
            </a:r>
          </a:p>
        </p:txBody>
      </p:sp>
      <p:sp>
        <p:nvSpPr>
          <p:cNvPr id="8" name="TextBox 8"/>
          <p:cNvSpPr txBox="1"/>
          <p:nvPr/>
        </p:nvSpPr>
        <p:spPr>
          <a:xfrm>
            <a:off x="497128" y="4712906"/>
            <a:ext cx="8867775" cy="3335080"/>
          </a:xfrm>
          <a:prstGeom prst="rect">
            <a:avLst/>
          </a:prstGeom>
        </p:spPr>
        <p:txBody>
          <a:bodyPr lIns="0" tIns="0" rIns="0" bIns="0" rtlCol="0" anchor="t">
            <a:spAutoFit/>
          </a:bodyPr>
          <a:lstStyle/>
          <a:p>
            <a:pPr algn="l">
              <a:lnSpc>
                <a:spcPts val="2870"/>
              </a:lnSpc>
            </a:pPr>
            <a:r>
              <a:rPr lang="en-US" sz="2392" spc="318" dirty="0">
                <a:solidFill>
                  <a:srgbClr val="FFFFFF"/>
                </a:solidFill>
                <a:latin typeface="Carlito"/>
                <a:ea typeface="Carlito"/>
                <a:cs typeface="Carlito"/>
                <a:sym typeface="Carlito"/>
              </a:rPr>
              <a:t>Expectations</a:t>
            </a:r>
          </a:p>
          <a:p>
            <a:pPr algn="l">
              <a:lnSpc>
                <a:spcPts val="2870"/>
              </a:lnSpc>
            </a:pPr>
            <a:endParaRPr lang="en-US" sz="2392" spc="318" dirty="0">
              <a:solidFill>
                <a:srgbClr val="FFFFFF"/>
              </a:solidFill>
              <a:latin typeface="Carlito"/>
              <a:ea typeface="Carlito"/>
              <a:cs typeface="Carlito"/>
              <a:sym typeface="Carlito"/>
            </a:endParaRPr>
          </a:p>
          <a:p>
            <a:pPr marL="449011" lvl="1" indent="-224505" algn="l">
              <a:lnSpc>
                <a:spcPts val="2870"/>
              </a:lnSpc>
              <a:buFont typeface="Arial"/>
              <a:buChar char="•"/>
            </a:pPr>
            <a:r>
              <a:rPr lang="en-US" sz="2392" spc="318" dirty="0">
                <a:solidFill>
                  <a:srgbClr val="FFFFFF"/>
                </a:solidFill>
                <a:latin typeface="Carlito"/>
                <a:ea typeface="Carlito"/>
                <a:cs typeface="Carlito"/>
                <a:sym typeface="Carlito"/>
              </a:rPr>
              <a:t>All clothing and belongings to be clearly named </a:t>
            </a:r>
            <a:r>
              <a:rPr lang="en-US" sz="2392" spc="318" dirty="0" err="1">
                <a:solidFill>
                  <a:srgbClr val="FFFFFF"/>
                </a:solidFill>
                <a:latin typeface="Carlito"/>
                <a:ea typeface="Carlito"/>
                <a:cs typeface="Carlito"/>
                <a:sym typeface="Carlito"/>
              </a:rPr>
              <a:t>eg</a:t>
            </a:r>
            <a:r>
              <a:rPr lang="en-US" sz="2392" spc="318" dirty="0">
                <a:solidFill>
                  <a:srgbClr val="FFFFFF"/>
                </a:solidFill>
                <a:latin typeface="Carlito"/>
                <a:ea typeface="Carlito"/>
                <a:cs typeface="Carlito"/>
                <a:sym typeface="Carlito"/>
              </a:rPr>
              <a:t> lunchbox, snack boxes, water bottles, caps.</a:t>
            </a:r>
          </a:p>
          <a:p>
            <a:pPr marL="449011" lvl="1" indent="-224505" algn="l">
              <a:lnSpc>
                <a:spcPts val="2870"/>
              </a:lnSpc>
            </a:pPr>
            <a:endParaRPr lang="en-US" sz="2392" spc="318" dirty="0">
              <a:solidFill>
                <a:srgbClr val="FFFFFF"/>
              </a:solidFill>
              <a:latin typeface="Carlito"/>
              <a:ea typeface="Carlito"/>
              <a:cs typeface="Carlito"/>
              <a:sym typeface="Carlito"/>
            </a:endParaRPr>
          </a:p>
          <a:p>
            <a:pPr marL="449011" lvl="1" indent="-224505" algn="l">
              <a:lnSpc>
                <a:spcPts val="2870"/>
              </a:lnSpc>
              <a:buFont typeface="Arial"/>
              <a:buChar char="•"/>
            </a:pPr>
            <a:r>
              <a:rPr lang="en-US" sz="2392" spc="318" dirty="0">
                <a:solidFill>
                  <a:srgbClr val="FFFFFF"/>
                </a:solidFill>
                <a:latin typeface="Carlito"/>
                <a:ea typeface="Carlito"/>
                <a:cs typeface="Carlito"/>
                <a:sym typeface="Carlito"/>
              </a:rPr>
              <a:t>Children to come into school in the correct uniform </a:t>
            </a:r>
            <a:r>
              <a:rPr lang="en-US" sz="2392" spc="318" dirty="0" err="1">
                <a:solidFill>
                  <a:srgbClr val="FFFFFF"/>
                </a:solidFill>
                <a:latin typeface="Carlito"/>
                <a:ea typeface="Carlito"/>
                <a:cs typeface="Carlito"/>
                <a:sym typeface="Carlito"/>
              </a:rPr>
              <a:t>eg</a:t>
            </a:r>
            <a:r>
              <a:rPr lang="en-US" sz="2392" spc="318" dirty="0">
                <a:solidFill>
                  <a:srgbClr val="FFFFFF"/>
                </a:solidFill>
                <a:latin typeface="Carlito"/>
                <a:ea typeface="Carlito"/>
                <a:cs typeface="Carlito"/>
                <a:sym typeface="Carlito"/>
              </a:rPr>
              <a:t> only trainers on PE days. </a:t>
            </a:r>
            <a:r>
              <a:rPr lang="en-US" sz="2392" spc="318" dirty="0" err="1">
                <a:solidFill>
                  <a:srgbClr val="FFFFFF"/>
                </a:solidFill>
                <a:latin typeface="Carlito"/>
                <a:ea typeface="Carlito"/>
                <a:cs typeface="Carlito"/>
                <a:sym typeface="Carlito"/>
              </a:rPr>
              <a:t>Jewellery</a:t>
            </a:r>
            <a:r>
              <a:rPr lang="en-US" sz="2392" spc="318" dirty="0">
                <a:solidFill>
                  <a:srgbClr val="FFFFFF"/>
                </a:solidFill>
                <a:latin typeface="Carlito"/>
                <a:ea typeface="Carlito"/>
                <a:cs typeface="Carlito"/>
                <a:sym typeface="Carlito"/>
              </a:rPr>
              <a:t> should not be worn. Hair to be tied up if longer than shoulder length.</a:t>
            </a:r>
          </a:p>
        </p:txBody>
      </p:sp>
      <p:pic>
        <p:nvPicPr>
          <p:cNvPr id="9" name="Picture 8">
            <a:extLst>
              <a:ext uri="{FF2B5EF4-FFF2-40B4-BE49-F238E27FC236}">
                <a16:creationId xmlns:a16="http://schemas.microsoft.com/office/drawing/2014/main" id="{BF499E77-A28D-4EDA-325E-215FD4989B7B}"/>
              </a:ext>
            </a:extLst>
          </p:cNvPr>
          <p:cNvPicPr>
            <a:picLocks noChangeAspect="1"/>
          </p:cNvPicPr>
          <p:nvPr/>
        </p:nvPicPr>
        <p:blipFill>
          <a:blip r:embed="rId3"/>
          <a:stretch>
            <a:fillRect/>
          </a:stretch>
        </p:blipFill>
        <p:spPr>
          <a:xfrm>
            <a:off x="11692284" y="3260876"/>
            <a:ext cx="4992832" cy="6710367"/>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TextBox 4"/>
          <p:cNvSpPr txBox="1"/>
          <p:nvPr/>
        </p:nvSpPr>
        <p:spPr>
          <a:xfrm>
            <a:off x="10065830" y="4011409"/>
            <a:ext cx="7439976" cy="1781601"/>
          </a:xfrm>
          <a:prstGeom prst="rect">
            <a:avLst/>
          </a:prstGeom>
        </p:spPr>
        <p:txBody>
          <a:bodyPr lIns="0" tIns="0" rIns="0" bIns="0" rtlCol="0" anchor="t">
            <a:spAutoFit/>
          </a:bodyPr>
          <a:lstStyle/>
          <a:p>
            <a:pPr algn="l">
              <a:lnSpc>
                <a:spcPts val="6641"/>
              </a:lnSpc>
            </a:pPr>
            <a:r>
              <a:rPr lang="en-US" sz="7974" spc="-159">
                <a:solidFill>
                  <a:srgbClr val="FFFFFF"/>
                </a:solidFill>
                <a:latin typeface="Radley"/>
                <a:ea typeface="Radley"/>
                <a:cs typeface="Radley"/>
                <a:sym typeface="Radley"/>
              </a:rPr>
              <a:t>ABSENCE AND ATTENDANCE</a:t>
            </a:r>
          </a:p>
        </p:txBody>
      </p:sp>
      <p:grpSp>
        <p:nvGrpSpPr>
          <p:cNvPr id="5" name="Group 5"/>
          <p:cNvGrpSpPr/>
          <p:nvPr/>
        </p:nvGrpSpPr>
        <p:grpSpPr>
          <a:xfrm>
            <a:off x="352042" y="41148"/>
            <a:ext cx="9308592" cy="9969246"/>
            <a:chOff x="0" y="0"/>
            <a:chExt cx="12411456" cy="13292328"/>
          </a:xfrm>
        </p:grpSpPr>
        <p:sp>
          <p:nvSpPr>
            <p:cNvPr id="6" name="Freeform 6"/>
            <p:cNvSpPr/>
            <p:nvPr/>
          </p:nvSpPr>
          <p:spPr>
            <a:xfrm>
              <a:off x="0" y="0"/>
              <a:ext cx="12411456" cy="13292328"/>
            </a:xfrm>
            <a:custGeom>
              <a:avLst/>
              <a:gdLst/>
              <a:ahLst/>
              <a:cxnLst/>
              <a:rect l="l" t="t" r="r" b="b"/>
              <a:pathLst>
                <a:path w="12411456" h="13292328">
                  <a:moveTo>
                    <a:pt x="0" y="0"/>
                  </a:moveTo>
                  <a:lnTo>
                    <a:pt x="12411456" y="0"/>
                  </a:lnTo>
                  <a:lnTo>
                    <a:pt x="12411456" y="13292328"/>
                  </a:lnTo>
                  <a:lnTo>
                    <a:pt x="0" y="13292328"/>
                  </a:lnTo>
                  <a:lnTo>
                    <a:pt x="0" y="0"/>
                  </a:lnTo>
                  <a:close/>
                </a:path>
              </a:pathLst>
            </a:custGeom>
            <a:blipFill>
              <a:blip r:embed="rId3"/>
              <a:stretch>
                <a:fillRect t="-18530" b="-1236"/>
              </a:stretch>
            </a:blipFill>
          </p:spPr>
          <p:txBody>
            <a:bodyPr/>
            <a:lstStyle/>
            <a:p>
              <a:endParaRPr lang="en-GB"/>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Freeform 4"/>
          <p:cNvSpPr/>
          <p:nvPr/>
        </p:nvSpPr>
        <p:spPr>
          <a:xfrm>
            <a:off x="338900" y="166713"/>
            <a:ext cx="13072587" cy="8709611"/>
          </a:xfrm>
          <a:custGeom>
            <a:avLst/>
            <a:gdLst/>
            <a:ahLst/>
            <a:cxnLst/>
            <a:rect l="l" t="t" r="r" b="b"/>
            <a:pathLst>
              <a:path w="13072587" h="8709611">
                <a:moveTo>
                  <a:pt x="0" y="0"/>
                </a:moveTo>
                <a:lnTo>
                  <a:pt x="13072587" y="0"/>
                </a:lnTo>
                <a:lnTo>
                  <a:pt x="13072587" y="8709611"/>
                </a:lnTo>
                <a:lnTo>
                  <a:pt x="0" y="8709611"/>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13892466" y="711379"/>
            <a:ext cx="3394566" cy="3933825"/>
          </a:xfrm>
          <a:prstGeom prst="rect">
            <a:avLst/>
          </a:prstGeom>
        </p:spPr>
        <p:txBody>
          <a:bodyPr lIns="0" tIns="0" rIns="0" bIns="0" rtlCol="0" anchor="t">
            <a:spAutoFit/>
          </a:bodyPr>
          <a:lstStyle/>
          <a:p>
            <a:pPr algn="l">
              <a:lnSpc>
                <a:spcPts val="4451"/>
              </a:lnSpc>
            </a:pPr>
            <a:r>
              <a:rPr lang="en-US" sz="3709" i="1">
                <a:solidFill>
                  <a:srgbClr val="FFFFFF"/>
                </a:solidFill>
                <a:latin typeface="Radley Italics"/>
                <a:ea typeface="Radley Italics"/>
                <a:cs typeface="Radley Italics"/>
                <a:sym typeface="Radley Italics"/>
              </a:rPr>
              <a:t>IF YOUR CHILD IS ABSENT PLEASE CALL SCHOOL IN THE MORNING AND LEAVE A MESSAGE</a:t>
            </a:r>
          </a:p>
        </p:txBody>
      </p:sp>
      <p:sp>
        <p:nvSpPr>
          <p:cNvPr id="6" name="TextBox 6"/>
          <p:cNvSpPr txBox="1"/>
          <p:nvPr/>
        </p:nvSpPr>
        <p:spPr>
          <a:xfrm>
            <a:off x="14104733" y="5790224"/>
            <a:ext cx="4183267" cy="3086100"/>
          </a:xfrm>
          <a:prstGeom prst="rect">
            <a:avLst/>
          </a:prstGeom>
        </p:spPr>
        <p:txBody>
          <a:bodyPr lIns="0" tIns="0" rIns="0" bIns="0" rtlCol="0" anchor="t">
            <a:spAutoFit/>
          </a:bodyPr>
          <a:lstStyle/>
          <a:p>
            <a:pPr algn="l">
              <a:lnSpc>
                <a:spcPts val="4120"/>
              </a:lnSpc>
            </a:pPr>
            <a:r>
              <a:rPr lang="en-US" sz="3434" i="1">
                <a:solidFill>
                  <a:srgbClr val="FFFFFF"/>
                </a:solidFill>
                <a:latin typeface="Radley Italics"/>
                <a:ea typeface="Radley Italics"/>
                <a:cs typeface="Radley Italics"/>
                <a:sym typeface="Radley Italics"/>
              </a:rPr>
              <a:t>CHILDREN ARE NOT TO RETURN TO SCHOOL UNTIL 48 HOURS AFTER LAST BOUT OF SICKNESS AND DIARRHOEA.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TextBox 4"/>
          <p:cNvSpPr txBox="1"/>
          <p:nvPr/>
        </p:nvSpPr>
        <p:spPr>
          <a:xfrm>
            <a:off x="817835" y="804833"/>
            <a:ext cx="7879080" cy="2318479"/>
          </a:xfrm>
          <a:prstGeom prst="rect">
            <a:avLst/>
          </a:prstGeom>
        </p:spPr>
        <p:txBody>
          <a:bodyPr lIns="0" tIns="0" rIns="0" bIns="0" rtlCol="0" anchor="t">
            <a:spAutoFit/>
          </a:bodyPr>
          <a:lstStyle/>
          <a:p>
            <a:pPr marL="620218" lvl="1" indent="-310109" algn="l">
              <a:lnSpc>
                <a:spcPts val="3559"/>
              </a:lnSpc>
              <a:buFont typeface="Arial"/>
              <a:buChar char="•"/>
            </a:pPr>
            <a:r>
              <a:rPr lang="en-US" sz="3304" spc="439">
                <a:solidFill>
                  <a:srgbClr val="FFFFFF"/>
                </a:solidFill>
                <a:latin typeface="Carlito"/>
                <a:ea typeface="Carlito"/>
                <a:cs typeface="Carlito"/>
                <a:sym typeface="Carlito"/>
              </a:rPr>
              <a:t>If your child has any allergies or requires medication during the school day, please ensure we are kept fully informed of these.</a:t>
            </a:r>
          </a:p>
        </p:txBody>
      </p:sp>
      <p:sp>
        <p:nvSpPr>
          <p:cNvPr id="5" name="TextBox 5"/>
          <p:cNvSpPr txBox="1"/>
          <p:nvPr/>
        </p:nvSpPr>
        <p:spPr>
          <a:xfrm>
            <a:off x="744017" y="3361438"/>
            <a:ext cx="8026718" cy="2823190"/>
          </a:xfrm>
          <a:prstGeom prst="rect">
            <a:avLst/>
          </a:prstGeom>
        </p:spPr>
        <p:txBody>
          <a:bodyPr lIns="0" tIns="0" rIns="0" bIns="0" rtlCol="0" anchor="t">
            <a:spAutoFit/>
          </a:bodyPr>
          <a:lstStyle/>
          <a:p>
            <a:pPr marL="633161" lvl="1" indent="-316580" algn="l">
              <a:lnSpc>
                <a:spcPts val="3643"/>
              </a:lnSpc>
              <a:buFont typeface="Arial"/>
              <a:buChar char="•"/>
            </a:pPr>
            <a:r>
              <a:rPr lang="en-US" sz="3373" spc="448">
                <a:solidFill>
                  <a:srgbClr val="FFFFFF"/>
                </a:solidFill>
                <a:latin typeface="Carlito"/>
                <a:ea typeface="Carlito"/>
                <a:cs typeface="Carlito"/>
                <a:sym typeface="Carlito"/>
              </a:rPr>
              <a:t>In relation to any medicines, please ensure the relevant forms are completed and signed from the office and all medication provided is within date.</a:t>
            </a:r>
          </a:p>
        </p:txBody>
      </p:sp>
      <p:sp>
        <p:nvSpPr>
          <p:cNvPr id="6" name="TextBox 6"/>
          <p:cNvSpPr txBox="1"/>
          <p:nvPr/>
        </p:nvSpPr>
        <p:spPr>
          <a:xfrm>
            <a:off x="972503" y="6420441"/>
            <a:ext cx="8171497" cy="3281287"/>
          </a:xfrm>
          <a:prstGeom prst="rect">
            <a:avLst/>
          </a:prstGeom>
        </p:spPr>
        <p:txBody>
          <a:bodyPr lIns="0" tIns="0" rIns="0" bIns="0" rtlCol="0" anchor="t">
            <a:spAutoFit/>
          </a:bodyPr>
          <a:lstStyle/>
          <a:p>
            <a:pPr marL="629637" lvl="1" indent="-314819" algn="l">
              <a:lnSpc>
                <a:spcPts val="3613"/>
              </a:lnSpc>
              <a:buFont typeface="Arial"/>
              <a:buChar char="•"/>
            </a:pPr>
            <a:r>
              <a:rPr lang="en-US" sz="3354" spc="446">
                <a:solidFill>
                  <a:srgbClr val="FFFFFF"/>
                </a:solidFill>
                <a:latin typeface="Carlito"/>
                <a:ea typeface="Carlito"/>
                <a:cs typeface="Carlito"/>
                <a:sym typeface="Carlito"/>
              </a:rPr>
              <a:t>Nits- please ensure you check your children's hair regularly, inform us if these are discovered and treat these immediately.</a:t>
            </a:r>
          </a:p>
          <a:p>
            <a:pPr marL="629637" lvl="1" indent="-314819" algn="l">
              <a:lnSpc>
                <a:spcPts val="3613"/>
              </a:lnSpc>
              <a:buFont typeface="Arial"/>
              <a:buChar char="•"/>
            </a:pPr>
            <a:r>
              <a:rPr lang="en-US" sz="3354" spc="446">
                <a:solidFill>
                  <a:srgbClr val="FFFFFF"/>
                </a:solidFill>
                <a:latin typeface="Carlito"/>
                <a:ea typeface="Carlito"/>
                <a:cs typeface="Carlito"/>
                <a:sym typeface="Carlito"/>
              </a:rPr>
              <a:t>In relation to break time snacks, please ensure these are healthy and are of a suitable  size.</a:t>
            </a:r>
          </a:p>
        </p:txBody>
      </p:sp>
      <p:sp>
        <p:nvSpPr>
          <p:cNvPr id="7" name="TextBox 7"/>
          <p:cNvSpPr txBox="1"/>
          <p:nvPr/>
        </p:nvSpPr>
        <p:spPr>
          <a:xfrm>
            <a:off x="9803702" y="5114925"/>
            <a:ext cx="8040053" cy="2804742"/>
          </a:xfrm>
          <a:prstGeom prst="rect">
            <a:avLst/>
          </a:prstGeom>
        </p:spPr>
        <p:txBody>
          <a:bodyPr lIns="0" tIns="0" rIns="0" bIns="0" rtlCol="0" anchor="t">
            <a:spAutoFit/>
          </a:bodyPr>
          <a:lstStyle/>
          <a:p>
            <a:pPr marL="620498" lvl="1" indent="-310249" algn="l">
              <a:lnSpc>
                <a:spcPts val="3567"/>
              </a:lnSpc>
              <a:buFont typeface="Arial"/>
              <a:buChar char="•"/>
            </a:pPr>
            <a:r>
              <a:rPr lang="en-US" sz="3299" spc="438" dirty="0">
                <a:solidFill>
                  <a:srgbClr val="FFFFFF"/>
                </a:solidFill>
                <a:latin typeface="Carlito"/>
                <a:ea typeface="Carlito"/>
                <a:cs typeface="Carlito"/>
                <a:sym typeface="Carlito"/>
              </a:rPr>
              <a:t>We do not allow nuts or products that contain nuts in school. This is to ensure all of our children are kept safe at all times.</a:t>
            </a:r>
          </a:p>
          <a:p>
            <a:pPr marL="620498" lvl="1" indent="-310249" algn="l">
              <a:lnSpc>
                <a:spcPts val="3959"/>
              </a:lnSpc>
              <a:buFont typeface="Arial"/>
              <a:buChar char="•"/>
            </a:pPr>
            <a:r>
              <a:rPr lang="en-US" sz="3299" spc="438" dirty="0">
                <a:solidFill>
                  <a:srgbClr val="FFFFFF"/>
                </a:solidFill>
                <a:latin typeface="Carlito"/>
                <a:ea typeface="Carlito"/>
                <a:cs typeface="Carlito"/>
                <a:sym typeface="Carlito"/>
              </a:rPr>
              <a:t>Please leave toys at home!</a:t>
            </a:r>
          </a:p>
        </p:txBody>
      </p:sp>
      <p:sp>
        <p:nvSpPr>
          <p:cNvPr id="8" name="TextBox 8"/>
          <p:cNvSpPr txBox="1"/>
          <p:nvPr/>
        </p:nvSpPr>
        <p:spPr>
          <a:xfrm>
            <a:off x="9951583" y="1685581"/>
            <a:ext cx="7317105" cy="1704432"/>
          </a:xfrm>
          <a:prstGeom prst="rect">
            <a:avLst/>
          </a:prstGeom>
        </p:spPr>
        <p:txBody>
          <a:bodyPr lIns="0" tIns="0" rIns="0" bIns="0" rtlCol="0" anchor="t">
            <a:spAutoFit/>
          </a:bodyPr>
          <a:lstStyle/>
          <a:p>
            <a:pPr algn="l">
              <a:lnSpc>
                <a:spcPts val="6423"/>
              </a:lnSpc>
            </a:pPr>
            <a:r>
              <a:rPr lang="en-US" sz="7724" spc="-154">
                <a:solidFill>
                  <a:srgbClr val="FFFFFF"/>
                </a:solidFill>
                <a:latin typeface="Radley"/>
                <a:ea typeface="Radley"/>
                <a:cs typeface="Radley"/>
                <a:sym typeface="Radley"/>
              </a:rPr>
              <a:t>IMPORTANT INFORMATION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TextBox 4"/>
          <p:cNvSpPr txBox="1"/>
          <p:nvPr/>
        </p:nvSpPr>
        <p:spPr>
          <a:xfrm>
            <a:off x="12656439" y="4203433"/>
            <a:ext cx="4850130" cy="1162050"/>
          </a:xfrm>
          <a:prstGeom prst="rect">
            <a:avLst/>
          </a:prstGeom>
        </p:spPr>
        <p:txBody>
          <a:bodyPr lIns="0" tIns="0" rIns="0" bIns="0" rtlCol="0" anchor="t">
            <a:spAutoFit/>
          </a:bodyPr>
          <a:lstStyle/>
          <a:p>
            <a:pPr algn="l">
              <a:lnSpc>
                <a:spcPts val="9269"/>
              </a:lnSpc>
            </a:pPr>
            <a:r>
              <a:rPr lang="en-US" sz="7724" spc="-154">
                <a:solidFill>
                  <a:srgbClr val="FFFFFF"/>
                </a:solidFill>
                <a:latin typeface="Radley"/>
                <a:ea typeface="Radley"/>
                <a:cs typeface="Radley"/>
                <a:sym typeface="Radley"/>
              </a:rPr>
              <a:t>CONTACT</a:t>
            </a:r>
          </a:p>
        </p:txBody>
      </p:sp>
      <p:sp>
        <p:nvSpPr>
          <p:cNvPr id="5" name="TextBox 5"/>
          <p:cNvSpPr txBox="1"/>
          <p:nvPr/>
        </p:nvSpPr>
        <p:spPr>
          <a:xfrm>
            <a:off x="661925" y="2257003"/>
            <a:ext cx="9685097" cy="1104900"/>
          </a:xfrm>
          <a:prstGeom prst="rect">
            <a:avLst/>
          </a:prstGeom>
        </p:spPr>
        <p:txBody>
          <a:bodyPr lIns="0" tIns="0" rIns="0" bIns="0" rtlCol="0" anchor="t">
            <a:spAutoFit/>
          </a:bodyPr>
          <a:lstStyle/>
          <a:p>
            <a:pPr marL="642835" lvl="1" indent="-321418" algn="l">
              <a:lnSpc>
                <a:spcPts val="4124"/>
              </a:lnSpc>
              <a:buFont typeface="Arial"/>
              <a:buChar char="•"/>
            </a:pPr>
            <a:r>
              <a:rPr lang="en-US" sz="3437" spc="457">
                <a:solidFill>
                  <a:srgbClr val="FFFFFF"/>
                </a:solidFill>
                <a:latin typeface="Carlito"/>
                <a:ea typeface="Carlito"/>
                <a:cs typeface="Carlito"/>
                <a:sym typeface="Carlito"/>
              </a:rPr>
              <a:t>If you need to contact us we have an open door policy at all times.</a:t>
            </a:r>
          </a:p>
        </p:txBody>
      </p:sp>
      <p:sp>
        <p:nvSpPr>
          <p:cNvPr id="6" name="TextBox 6"/>
          <p:cNvSpPr txBox="1"/>
          <p:nvPr/>
        </p:nvSpPr>
        <p:spPr>
          <a:xfrm>
            <a:off x="661925" y="4476750"/>
            <a:ext cx="11994514" cy="4830425"/>
          </a:xfrm>
          <a:prstGeom prst="rect">
            <a:avLst/>
          </a:prstGeom>
        </p:spPr>
        <p:txBody>
          <a:bodyPr lIns="0" tIns="0" rIns="0" bIns="0" rtlCol="0" anchor="t">
            <a:spAutoFit/>
          </a:bodyPr>
          <a:lstStyle/>
          <a:p>
            <a:pPr marL="650922" lvl="1" indent="-325461" algn="l">
              <a:lnSpc>
                <a:spcPts val="4169"/>
              </a:lnSpc>
              <a:buFont typeface="Arial"/>
              <a:buChar char="•"/>
            </a:pPr>
            <a:r>
              <a:rPr lang="en-US" sz="3474" spc="462" dirty="0">
                <a:solidFill>
                  <a:srgbClr val="FFFFFF"/>
                </a:solidFill>
                <a:latin typeface="Carlito"/>
                <a:ea typeface="Carlito"/>
                <a:cs typeface="Carlito"/>
                <a:sym typeface="Carlito"/>
              </a:rPr>
              <a:t>You can contact us by email on </a:t>
            </a:r>
            <a:r>
              <a:rPr lang="en-US" sz="3474" u="sng" spc="462" dirty="0">
                <a:solidFill>
                  <a:srgbClr val="FFFFFF"/>
                </a:solidFill>
                <a:latin typeface="Carlito"/>
                <a:ea typeface="Carlito"/>
                <a:cs typeface="Carlito"/>
                <a:sym typeface="Carlito"/>
              </a:rPr>
              <a:t>admin@saintmaryscongleton.co.uk</a:t>
            </a:r>
          </a:p>
          <a:p>
            <a:pPr algn="l">
              <a:lnSpc>
                <a:spcPts val="4169"/>
              </a:lnSpc>
            </a:pPr>
            <a:endParaRPr lang="en-US" sz="3474" u="sng" spc="462" dirty="0">
              <a:solidFill>
                <a:srgbClr val="FFFFFF"/>
              </a:solidFill>
              <a:latin typeface="Carlito"/>
              <a:ea typeface="Carlito"/>
              <a:cs typeface="Carlito"/>
              <a:sym typeface="Carlito"/>
            </a:endParaRPr>
          </a:p>
          <a:p>
            <a:pPr marL="649818" lvl="1" indent="-324909" algn="l">
              <a:lnSpc>
                <a:spcPts val="4169"/>
              </a:lnSpc>
            </a:pPr>
            <a:endParaRPr lang="en-US" sz="3474" u="sng" spc="462" dirty="0">
              <a:solidFill>
                <a:srgbClr val="FFFFFF"/>
              </a:solidFill>
              <a:latin typeface="Carlito"/>
              <a:ea typeface="Carlito"/>
              <a:cs typeface="Carlito"/>
              <a:sym typeface="Carlito"/>
            </a:endParaRPr>
          </a:p>
          <a:p>
            <a:pPr marL="649818" lvl="1" indent="-324909" algn="l">
              <a:lnSpc>
                <a:spcPts val="4169"/>
              </a:lnSpc>
              <a:buFont typeface="Arial"/>
              <a:buChar char="•"/>
            </a:pPr>
            <a:r>
              <a:rPr lang="en-US" sz="3474" spc="462">
                <a:solidFill>
                  <a:srgbClr val="FFFFFF"/>
                </a:solidFill>
                <a:latin typeface="Carlito"/>
                <a:ea typeface="Carlito"/>
                <a:cs typeface="Carlito"/>
                <a:sym typeface="Carlito"/>
              </a:rPr>
              <a:t>	We are also available for phone calls too and these can be arranged through the school office and will have regular parents evenings when progress and any concerns can be discussed.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Freeform 4"/>
          <p:cNvSpPr/>
          <p:nvPr/>
        </p:nvSpPr>
        <p:spPr>
          <a:xfrm>
            <a:off x="133991" y="9451112"/>
            <a:ext cx="8551152" cy="839568"/>
          </a:xfrm>
          <a:custGeom>
            <a:avLst/>
            <a:gdLst/>
            <a:ahLst/>
            <a:cxnLst/>
            <a:rect l="l" t="t" r="r" b="b"/>
            <a:pathLst>
              <a:path w="8551152" h="839568">
                <a:moveTo>
                  <a:pt x="0" y="0"/>
                </a:moveTo>
                <a:lnTo>
                  <a:pt x="8551152" y="0"/>
                </a:lnTo>
                <a:lnTo>
                  <a:pt x="8551152" y="839568"/>
                </a:lnTo>
                <a:lnTo>
                  <a:pt x="0" y="8395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TextBox 5"/>
          <p:cNvSpPr txBox="1"/>
          <p:nvPr/>
        </p:nvSpPr>
        <p:spPr>
          <a:xfrm>
            <a:off x="3523773" y="5386413"/>
            <a:ext cx="11240454" cy="495300"/>
          </a:xfrm>
          <a:prstGeom prst="rect">
            <a:avLst/>
          </a:prstGeom>
        </p:spPr>
        <p:txBody>
          <a:bodyPr lIns="0" tIns="0" rIns="0" bIns="0" rtlCol="0" anchor="t">
            <a:spAutoFit/>
          </a:bodyPr>
          <a:lstStyle/>
          <a:p>
            <a:pPr algn="ctr">
              <a:lnSpc>
                <a:spcPts val="3300"/>
              </a:lnSpc>
            </a:pPr>
            <a:r>
              <a:rPr lang="en-US" sz="3000" spc="399">
                <a:solidFill>
                  <a:srgbClr val="FFFFFF"/>
                </a:solidFill>
                <a:latin typeface="Carlito"/>
                <a:ea typeface="Carlito"/>
                <a:cs typeface="Carlito"/>
                <a:sym typeface="Carlito"/>
              </a:rPr>
              <a:t>DO YOU HAVE ANY QUESTIONS FOR ME BEFORE WE GO?</a:t>
            </a:r>
          </a:p>
        </p:txBody>
      </p:sp>
      <p:sp>
        <p:nvSpPr>
          <p:cNvPr id="6" name="TextBox 6"/>
          <p:cNvSpPr txBox="1"/>
          <p:nvPr/>
        </p:nvSpPr>
        <p:spPr>
          <a:xfrm>
            <a:off x="3523773" y="3303938"/>
            <a:ext cx="11240454" cy="1500107"/>
          </a:xfrm>
          <a:prstGeom prst="rect">
            <a:avLst/>
          </a:prstGeom>
        </p:spPr>
        <p:txBody>
          <a:bodyPr lIns="0" tIns="0" rIns="0" bIns="0" rtlCol="0" anchor="t">
            <a:spAutoFit/>
          </a:bodyPr>
          <a:lstStyle/>
          <a:p>
            <a:pPr algn="ctr">
              <a:lnSpc>
                <a:spcPts val="12195"/>
              </a:lnSpc>
            </a:pPr>
            <a:r>
              <a:rPr lang="en-US" sz="9381" spc="-187">
                <a:solidFill>
                  <a:srgbClr val="FFFFFF"/>
                </a:solidFill>
                <a:latin typeface="Radley"/>
                <a:ea typeface="Radley"/>
                <a:cs typeface="Radley"/>
                <a:sym typeface="Radley"/>
              </a:rPr>
              <a:t>Thank you!</a:t>
            </a:r>
          </a:p>
        </p:txBody>
      </p:sp>
      <p:sp>
        <p:nvSpPr>
          <p:cNvPr id="7" name="Freeform 7"/>
          <p:cNvSpPr/>
          <p:nvPr/>
        </p:nvSpPr>
        <p:spPr>
          <a:xfrm>
            <a:off x="5630294" y="1028700"/>
            <a:ext cx="1504144" cy="549696"/>
          </a:xfrm>
          <a:custGeom>
            <a:avLst/>
            <a:gdLst/>
            <a:ahLst/>
            <a:cxnLst/>
            <a:rect l="l" t="t" r="r" b="b"/>
            <a:pathLst>
              <a:path w="1504144" h="549696">
                <a:moveTo>
                  <a:pt x="0" y="0"/>
                </a:moveTo>
                <a:lnTo>
                  <a:pt x="1504144" y="0"/>
                </a:lnTo>
                <a:lnTo>
                  <a:pt x="1504144" y="549696"/>
                </a:lnTo>
                <a:lnTo>
                  <a:pt x="0" y="54969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8" name="Freeform 8"/>
          <p:cNvSpPr/>
          <p:nvPr/>
        </p:nvSpPr>
        <p:spPr>
          <a:xfrm>
            <a:off x="15540075" y="3679469"/>
            <a:ext cx="1504144" cy="549696"/>
          </a:xfrm>
          <a:custGeom>
            <a:avLst/>
            <a:gdLst/>
            <a:ahLst/>
            <a:cxnLst/>
            <a:rect l="l" t="t" r="r" b="b"/>
            <a:pathLst>
              <a:path w="1504144" h="549696">
                <a:moveTo>
                  <a:pt x="0" y="0"/>
                </a:moveTo>
                <a:lnTo>
                  <a:pt x="1504144" y="0"/>
                </a:lnTo>
                <a:lnTo>
                  <a:pt x="1504144" y="549697"/>
                </a:lnTo>
                <a:lnTo>
                  <a:pt x="0" y="54969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9" name="Freeform 9"/>
          <p:cNvSpPr/>
          <p:nvPr/>
        </p:nvSpPr>
        <p:spPr>
          <a:xfrm>
            <a:off x="1184034" y="2211410"/>
            <a:ext cx="2339739" cy="855068"/>
          </a:xfrm>
          <a:custGeom>
            <a:avLst/>
            <a:gdLst/>
            <a:ahLst/>
            <a:cxnLst/>
            <a:rect l="l" t="t" r="r" b="b"/>
            <a:pathLst>
              <a:path w="2339739" h="855068">
                <a:moveTo>
                  <a:pt x="0" y="0"/>
                </a:moveTo>
                <a:lnTo>
                  <a:pt x="2339739" y="0"/>
                </a:lnTo>
                <a:lnTo>
                  <a:pt x="2339739" y="855069"/>
                </a:lnTo>
                <a:lnTo>
                  <a:pt x="0" y="85506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10"/>
          <p:cNvSpPr/>
          <p:nvPr/>
        </p:nvSpPr>
        <p:spPr>
          <a:xfrm>
            <a:off x="11998343" y="8068079"/>
            <a:ext cx="2014081" cy="285633"/>
          </a:xfrm>
          <a:custGeom>
            <a:avLst/>
            <a:gdLst/>
            <a:ahLst/>
            <a:cxnLst/>
            <a:rect l="l" t="t" r="r" b="b"/>
            <a:pathLst>
              <a:path w="2014081" h="285633">
                <a:moveTo>
                  <a:pt x="0" y="0"/>
                </a:moveTo>
                <a:lnTo>
                  <a:pt x="2014081" y="0"/>
                </a:lnTo>
                <a:lnTo>
                  <a:pt x="2014081" y="285633"/>
                </a:lnTo>
                <a:lnTo>
                  <a:pt x="0" y="28563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 name="Freeform 11"/>
          <p:cNvSpPr/>
          <p:nvPr/>
        </p:nvSpPr>
        <p:spPr>
          <a:xfrm>
            <a:off x="4163244" y="8068079"/>
            <a:ext cx="2014081" cy="285633"/>
          </a:xfrm>
          <a:custGeom>
            <a:avLst/>
            <a:gdLst/>
            <a:ahLst/>
            <a:cxnLst/>
            <a:rect l="l" t="t" r="r" b="b"/>
            <a:pathLst>
              <a:path w="2014081" h="285633">
                <a:moveTo>
                  <a:pt x="0" y="0"/>
                </a:moveTo>
                <a:lnTo>
                  <a:pt x="2014080" y="0"/>
                </a:lnTo>
                <a:lnTo>
                  <a:pt x="2014080" y="285633"/>
                </a:lnTo>
                <a:lnTo>
                  <a:pt x="0" y="28563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955</Words>
  <Application>Microsoft Office PowerPoint</Application>
  <PresentationFormat>Custom</PresentationFormat>
  <Paragraphs>100</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Radley Italics</vt:lpstr>
      <vt:lpstr>Carlito Bold</vt:lpstr>
      <vt:lpstr>Radley</vt:lpstr>
      <vt:lpstr>Carlito</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SEPTEMBER 2023 YEAR 3</dc:title>
  <dc:creator>Mollie Owen</dc:creator>
  <cp:lastModifiedBy>Mollie Owen</cp:lastModifiedBy>
  <cp:revision>1</cp:revision>
  <dcterms:created xsi:type="dcterms:W3CDTF">2006-08-16T00:00:00Z</dcterms:created>
  <dcterms:modified xsi:type="dcterms:W3CDTF">2026-08-23T14:36:04Z</dcterms:modified>
  <dc:identifier>DAGqr-weCo4</dc:identifier>
</cp:coreProperties>
</file>