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79"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x="18288000" cy="10287000"/>
  <p:notesSz cx="6858000" cy="9144000"/>
  <p:embeddedFontLst>
    <p:embeddedFont>
      <p:font typeface="Carlito" panose="020B0604020202020204" charset="0"/>
      <p:regular r:id="rId28"/>
    </p:embeddedFont>
    <p:embeddedFont>
      <p:font typeface="Carlito Bold" panose="020B0604020202020204" charset="0"/>
      <p:regular r:id="rId29"/>
      <p:bold r:id="rId30"/>
    </p:embeddedFont>
    <p:embeddedFont>
      <p:font typeface="DM Sans" pitchFamily="2" charset="0"/>
      <p:regular r:id="rId31"/>
      <p:bold r:id="rId32"/>
      <p:italic r:id="rId33"/>
      <p:boldItalic r:id="rId34"/>
    </p:embeddedFont>
    <p:embeddedFont>
      <p:font typeface="Radley" panose="020B0604020202020204" charset="0"/>
      <p:regular r:id="rId35"/>
    </p:embeddedFont>
    <p:embeddedFont>
      <p:font typeface="Radley Italics" panose="020B0604020202020204" charset="0"/>
      <p:regular r:id="rId36"/>
      <p:italic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78ADD1-C7B3-4F08-AD1E-20D6E1CA22B7}" v="3" dt="2026-09-01T10:10:10.4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43" autoAdjust="0"/>
    <p:restoredTop sz="94615" autoAdjust="0"/>
  </p:normalViewPr>
  <p:slideViewPr>
    <p:cSldViewPr>
      <p:cViewPr varScale="1">
        <p:scale>
          <a:sx n="38" d="100"/>
          <a:sy n="38" d="100"/>
        </p:scale>
        <p:origin x="836"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font" Target="fonts/font7.fntdata"/><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2.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3.fntdata"/><Relationship Id="rId35" Type="http://schemas.openxmlformats.org/officeDocument/2006/relationships/font" Target="fonts/font8.fntdata"/><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aters" userId="3d029a07-e62d-4ee2-9182-810616dc623b" providerId="ADAL" clId="{974D7597-FD28-4FCD-83E4-D5A022FEDD25}"/>
    <pc:docChg chg="custSel modSld">
      <pc:chgData name="Emma Waters" userId="3d029a07-e62d-4ee2-9182-810616dc623b" providerId="ADAL" clId="{974D7597-FD28-4FCD-83E4-D5A022FEDD25}" dt="2026-09-01T10:06:23.310" v="123" actId="1076"/>
      <pc:docMkLst>
        <pc:docMk/>
      </pc:docMkLst>
      <pc:sldChg chg="modSp mod">
        <pc:chgData name="Emma Waters" userId="3d029a07-e62d-4ee2-9182-810616dc623b" providerId="ADAL" clId="{974D7597-FD28-4FCD-83E4-D5A022FEDD25}" dt="2026-09-01T09:56:10.021" v="0" actId="1076"/>
        <pc:sldMkLst>
          <pc:docMk/>
          <pc:sldMk cId="0" sldId="257"/>
        </pc:sldMkLst>
        <pc:spChg chg="mod">
          <ac:chgData name="Emma Waters" userId="3d029a07-e62d-4ee2-9182-810616dc623b" providerId="ADAL" clId="{974D7597-FD28-4FCD-83E4-D5A022FEDD25}" dt="2026-09-01T09:56:10.021" v="0" actId="1076"/>
          <ac:spMkLst>
            <pc:docMk/>
            <pc:sldMk cId="0" sldId="257"/>
            <ac:spMk id="10" creationId="{00000000-0000-0000-0000-000000000000}"/>
          </ac:spMkLst>
        </pc:spChg>
      </pc:sldChg>
      <pc:sldChg chg="addSp delSp modSp mod">
        <pc:chgData name="Emma Waters" userId="3d029a07-e62d-4ee2-9182-810616dc623b" providerId="ADAL" clId="{974D7597-FD28-4FCD-83E4-D5A022FEDD25}" dt="2026-09-01T09:58:35.792" v="12" actId="14100"/>
        <pc:sldMkLst>
          <pc:docMk/>
          <pc:sldMk cId="0" sldId="258"/>
        </pc:sldMkLst>
        <pc:picChg chg="add del mod">
          <ac:chgData name="Emma Waters" userId="3d029a07-e62d-4ee2-9182-810616dc623b" providerId="ADAL" clId="{974D7597-FD28-4FCD-83E4-D5A022FEDD25}" dt="2026-09-01T09:57:58.429" v="7" actId="478"/>
          <ac:picMkLst>
            <pc:docMk/>
            <pc:sldMk cId="0" sldId="258"/>
            <ac:picMk id="11" creationId="{B4A07C63-B90C-9F44-0F9E-A69BA488D0C3}"/>
          </ac:picMkLst>
        </pc:picChg>
        <pc:picChg chg="del">
          <ac:chgData name="Emma Waters" userId="3d029a07-e62d-4ee2-9182-810616dc623b" providerId="ADAL" clId="{974D7597-FD28-4FCD-83E4-D5A022FEDD25}" dt="2026-09-01T09:56:17.058" v="1" actId="478"/>
          <ac:picMkLst>
            <pc:docMk/>
            <pc:sldMk cId="0" sldId="258"/>
            <ac:picMk id="12" creationId="{2A59EA15-3DBE-934D-94AA-84CDAB37B3C8}"/>
          </ac:picMkLst>
        </pc:picChg>
        <pc:picChg chg="add mod">
          <ac:chgData name="Emma Waters" userId="3d029a07-e62d-4ee2-9182-810616dc623b" providerId="ADAL" clId="{974D7597-FD28-4FCD-83E4-D5A022FEDD25}" dt="2026-09-01T09:58:35.792" v="12" actId="14100"/>
          <ac:picMkLst>
            <pc:docMk/>
            <pc:sldMk cId="0" sldId="258"/>
            <ac:picMk id="14" creationId="{C341C369-D0AB-A20B-9E56-A6E1539D02B8}"/>
          </ac:picMkLst>
        </pc:picChg>
      </pc:sldChg>
      <pc:sldChg chg="modSp mod">
        <pc:chgData name="Emma Waters" userId="3d029a07-e62d-4ee2-9182-810616dc623b" providerId="ADAL" clId="{974D7597-FD28-4FCD-83E4-D5A022FEDD25}" dt="2026-09-01T10:00:08.129" v="18" actId="255"/>
        <pc:sldMkLst>
          <pc:docMk/>
          <pc:sldMk cId="0" sldId="264"/>
        </pc:sldMkLst>
        <pc:spChg chg="mod">
          <ac:chgData name="Emma Waters" userId="3d029a07-e62d-4ee2-9182-810616dc623b" providerId="ADAL" clId="{974D7597-FD28-4FCD-83E4-D5A022FEDD25}" dt="2026-09-01T10:00:08.129" v="18" actId="255"/>
          <ac:spMkLst>
            <pc:docMk/>
            <pc:sldMk cId="0" sldId="264"/>
            <ac:spMk id="8" creationId="{00000000-0000-0000-0000-000000000000}"/>
          </ac:spMkLst>
        </pc:spChg>
      </pc:sldChg>
      <pc:sldChg chg="addSp delSp modSp mod">
        <pc:chgData name="Emma Waters" userId="3d029a07-e62d-4ee2-9182-810616dc623b" providerId="ADAL" clId="{974D7597-FD28-4FCD-83E4-D5A022FEDD25}" dt="2026-09-01T10:02:46.891" v="24" actId="1076"/>
        <pc:sldMkLst>
          <pc:docMk/>
          <pc:sldMk cId="0" sldId="267"/>
        </pc:sldMkLst>
        <pc:spChg chg="mod">
          <ac:chgData name="Emma Waters" userId="3d029a07-e62d-4ee2-9182-810616dc623b" providerId="ADAL" clId="{974D7597-FD28-4FCD-83E4-D5A022FEDD25}" dt="2026-09-01T10:02:46.891" v="24" actId="1076"/>
          <ac:spMkLst>
            <pc:docMk/>
            <pc:sldMk cId="0" sldId="267"/>
            <ac:spMk id="8" creationId="{00000000-0000-0000-0000-000000000000}"/>
          </ac:spMkLst>
        </pc:spChg>
        <pc:spChg chg="del">
          <ac:chgData name="Emma Waters" userId="3d029a07-e62d-4ee2-9182-810616dc623b" providerId="ADAL" clId="{974D7597-FD28-4FCD-83E4-D5A022FEDD25}" dt="2026-09-01T10:00:33.212" v="19" actId="478"/>
          <ac:spMkLst>
            <pc:docMk/>
            <pc:sldMk cId="0" sldId="267"/>
            <ac:spMk id="9" creationId="{00000000-0000-0000-0000-000000000000}"/>
          </ac:spMkLst>
        </pc:spChg>
        <pc:picChg chg="add mod">
          <ac:chgData name="Emma Waters" userId="3d029a07-e62d-4ee2-9182-810616dc623b" providerId="ADAL" clId="{974D7597-FD28-4FCD-83E4-D5A022FEDD25}" dt="2026-09-01T10:02:42.631" v="23" actId="1076"/>
          <ac:picMkLst>
            <pc:docMk/>
            <pc:sldMk cId="0" sldId="267"/>
            <ac:picMk id="16" creationId="{87A6EB9C-ADA7-675D-B495-67BB4134E4D5}"/>
          </ac:picMkLst>
        </pc:picChg>
      </pc:sldChg>
      <pc:sldChg chg="modSp mod">
        <pc:chgData name="Emma Waters" userId="3d029a07-e62d-4ee2-9182-810616dc623b" providerId="ADAL" clId="{974D7597-FD28-4FCD-83E4-D5A022FEDD25}" dt="2026-09-01T10:04:00.010" v="119" actId="255"/>
        <pc:sldMkLst>
          <pc:docMk/>
          <pc:sldMk cId="0" sldId="268"/>
        </pc:sldMkLst>
        <pc:spChg chg="mod">
          <ac:chgData name="Emma Waters" userId="3d029a07-e62d-4ee2-9182-810616dc623b" providerId="ADAL" clId="{974D7597-FD28-4FCD-83E4-D5A022FEDD25}" dt="2026-09-01T10:04:00.010" v="119" actId="255"/>
          <ac:spMkLst>
            <pc:docMk/>
            <pc:sldMk cId="0" sldId="268"/>
            <ac:spMk id="5" creationId="{00000000-0000-0000-0000-000000000000}"/>
          </ac:spMkLst>
        </pc:spChg>
      </pc:sldChg>
      <pc:sldChg chg="addSp modSp mod">
        <pc:chgData name="Emma Waters" userId="3d029a07-e62d-4ee2-9182-810616dc623b" providerId="ADAL" clId="{974D7597-FD28-4FCD-83E4-D5A022FEDD25}" dt="2026-09-01T10:06:23.310" v="123" actId="1076"/>
        <pc:sldMkLst>
          <pc:docMk/>
          <pc:sldMk cId="0" sldId="272"/>
        </pc:sldMkLst>
        <pc:picChg chg="add mod">
          <ac:chgData name="Emma Waters" userId="3d029a07-e62d-4ee2-9182-810616dc623b" providerId="ADAL" clId="{974D7597-FD28-4FCD-83E4-D5A022FEDD25}" dt="2026-09-01T10:06:23.310" v="123" actId="1076"/>
          <ac:picMkLst>
            <pc:docMk/>
            <pc:sldMk cId="0" sldId="272"/>
            <ac:picMk id="6" creationId="{102BE18C-4B71-83B6-FE04-8DE95D546A91}"/>
          </ac:picMkLst>
        </pc:picChg>
      </pc:sldChg>
    </pc:docChg>
  </pc:docChgLst>
  <pc:docChgLst>
    <pc:chgData name="Kelsey Burrow" userId="S::kelsey.burrow@saintmaryscongleton.co.uk::595713be-9b27-4447-aefd-7d47a55866da" providerId="AD" clId="Web-{4554AA47-7F3D-CEB2-F048-B8D0B7237382}"/>
    <pc:docChg chg="modSld">
      <pc:chgData name="Kelsey Burrow" userId="S::kelsey.burrow@saintmaryscongleton.co.uk::595713be-9b27-4447-aefd-7d47a55866da" providerId="AD" clId="Web-{4554AA47-7F3D-CEB2-F048-B8D0B7237382}" dt="2026-08-30T07:35:58.061" v="289" actId="20577"/>
      <pc:docMkLst>
        <pc:docMk/>
      </pc:docMkLst>
      <pc:sldChg chg="modSp">
        <pc:chgData name="Kelsey Burrow" userId="S::kelsey.burrow@saintmaryscongleton.co.uk::595713be-9b27-4447-aefd-7d47a55866da" providerId="AD" clId="Web-{4554AA47-7F3D-CEB2-F048-B8D0B7237382}" dt="2026-08-30T07:25:36.787" v="11" actId="20577"/>
        <pc:sldMkLst>
          <pc:docMk/>
          <pc:sldMk cId="0" sldId="257"/>
        </pc:sldMkLst>
        <pc:spChg chg="mod">
          <ac:chgData name="Kelsey Burrow" userId="S::kelsey.burrow@saintmaryscongleton.co.uk::595713be-9b27-4447-aefd-7d47a55866da" providerId="AD" clId="Web-{4554AA47-7F3D-CEB2-F048-B8D0B7237382}" dt="2026-08-30T07:24:39.457" v="1" actId="20577"/>
          <ac:spMkLst>
            <pc:docMk/>
            <pc:sldMk cId="0" sldId="257"/>
            <ac:spMk id="10" creationId="{00000000-0000-0000-0000-000000000000}"/>
          </ac:spMkLst>
        </pc:spChg>
        <pc:spChg chg="mod">
          <ac:chgData name="Kelsey Burrow" userId="S::kelsey.burrow@saintmaryscongleton.co.uk::595713be-9b27-4447-aefd-7d47a55866da" providerId="AD" clId="Web-{4554AA47-7F3D-CEB2-F048-B8D0B7237382}" dt="2026-08-30T07:25:36.787" v="11" actId="20577"/>
          <ac:spMkLst>
            <pc:docMk/>
            <pc:sldMk cId="0" sldId="257"/>
            <ac:spMk id="14" creationId="{00000000-0000-0000-0000-000000000000}"/>
          </ac:spMkLst>
        </pc:spChg>
      </pc:sldChg>
      <pc:sldChg chg="modSp">
        <pc:chgData name="Kelsey Burrow" userId="S::kelsey.burrow@saintmaryscongleton.co.uk::595713be-9b27-4447-aefd-7d47a55866da" providerId="AD" clId="Web-{4554AA47-7F3D-CEB2-F048-B8D0B7237382}" dt="2026-08-30T07:35:58.061" v="289" actId="20577"/>
        <pc:sldMkLst>
          <pc:docMk/>
          <pc:sldMk cId="0" sldId="271"/>
        </pc:sldMkLst>
        <pc:spChg chg="mod">
          <ac:chgData name="Kelsey Burrow" userId="S::kelsey.burrow@saintmaryscongleton.co.uk::595713be-9b27-4447-aefd-7d47a55866da" providerId="AD" clId="Web-{4554AA47-7F3D-CEB2-F048-B8D0B7237382}" dt="2026-08-30T07:29:02.623" v="15" actId="1076"/>
          <ac:spMkLst>
            <pc:docMk/>
            <pc:sldMk cId="0" sldId="271"/>
            <ac:spMk id="4" creationId="{00000000-0000-0000-0000-000000000000}"/>
          </ac:spMkLst>
        </pc:spChg>
        <pc:spChg chg="mod">
          <ac:chgData name="Kelsey Burrow" userId="S::kelsey.burrow@saintmaryscongleton.co.uk::595713be-9b27-4447-aefd-7d47a55866da" providerId="AD" clId="Web-{4554AA47-7F3D-CEB2-F048-B8D0B7237382}" dt="2026-08-30T07:35:58.061" v="289" actId="20577"/>
          <ac:spMkLst>
            <pc:docMk/>
            <pc:sldMk cId="0" sldId="271"/>
            <ac:spMk id="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sv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9"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9.png"/><Relationship Id="rId7" Type="http://schemas.openxmlformats.org/officeDocument/2006/relationships/image" Target="../media/image24.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sv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19.png"/><Relationship Id="rId7" Type="http://schemas.openxmlformats.org/officeDocument/2006/relationships/image" Target="../media/image39.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 Id="rId9" Type="http://schemas.openxmlformats.org/officeDocument/2006/relationships/image" Target="../media/image41.png"/></Relationships>
</file>

<file path=ppt/slides/_rels/slide14.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9.sv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svg"/><Relationship Id="rId2" Type="http://schemas.openxmlformats.org/officeDocument/2006/relationships/image" Target="../media/image9.svg"/><Relationship Id="rId1" Type="http://schemas.openxmlformats.org/officeDocument/2006/relationships/slideLayout" Target="../slideLayouts/slideLayout7.xml"/><Relationship Id="rId5" Type="http://schemas.openxmlformats.org/officeDocument/2006/relationships/image" Target="../media/image48.sv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descr="Abstract Shape Confetti"/>
          <p:cNvSpPr/>
          <p:nvPr/>
        </p:nvSpPr>
        <p:spPr>
          <a:xfrm>
            <a:off x="15075600" y="5653304"/>
            <a:ext cx="7315200" cy="2446369"/>
          </a:xfrm>
          <a:custGeom>
            <a:avLst/>
            <a:gdLst/>
            <a:ahLst/>
            <a:cxnLst/>
            <a:rect l="l" t="t" r="r" b="b"/>
            <a:pathLst>
              <a:path w="7315200" h="2446369">
                <a:moveTo>
                  <a:pt x="0" y="0"/>
                </a:moveTo>
                <a:lnTo>
                  <a:pt x="7315200" y="0"/>
                </a:lnTo>
                <a:lnTo>
                  <a:pt x="7315200" y="2446368"/>
                </a:lnTo>
                <a:lnTo>
                  <a:pt x="0" y="24463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AutoShape 5"/>
          <p:cNvSpPr/>
          <p:nvPr/>
        </p:nvSpPr>
        <p:spPr>
          <a:xfrm>
            <a:off x="1028700" y="1028700"/>
            <a:ext cx="16230600" cy="0"/>
          </a:xfrm>
          <a:prstGeom prst="line">
            <a:avLst/>
          </a:prstGeom>
          <a:ln w="19050" cap="flat">
            <a:solidFill>
              <a:srgbClr val="223F6D"/>
            </a:solidFill>
            <a:prstDash val="solid"/>
            <a:headEnd type="none" w="sm" len="sm"/>
            <a:tailEnd type="none" w="sm" len="sm"/>
          </a:ln>
        </p:spPr>
        <p:txBody>
          <a:bodyPr/>
          <a:lstStyle/>
          <a:p>
            <a:endParaRPr lang="en-US"/>
          </a:p>
        </p:txBody>
      </p:sp>
      <p:sp>
        <p:nvSpPr>
          <p:cNvPr id="6" name="AutoShape 6"/>
          <p:cNvSpPr/>
          <p:nvPr/>
        </p:nvSpPr>
        <p:spPr>
          <a:xfrm>
            <a:off x="1028700" y="8586508"/>
            <a:ext cx="16230600" cy="0"/>
          </a:xfrm>
          <a:prstGeom prst="line">
            <a:avLst/>
          </a:prstGeom>
          <a:ln w="19050" cap="flat">
            <a:solidFill>
              <a:srgbClr val="223F6D"/>
            </a:solidFill>
            <a:prstDash val="solid"/>
            <a:headEnd type="none" w="sm" len="sm"/>
            <a:tailEnd type="none" w="sm" len="sm"/>
          </a:ln>
        </p:spPr>
        <p:txBody>
          <a:bodyPr/>
          <a:lstStyle/>
          <a:p>
            <a:endParaRPr lang="en-US"/>
          </a:p>
        </p:txBody>
      </p:sp>
      <p:grpSp>
        <p:nvGrpSpPr>
          <p:cNvPr id="7" name="Group 7"/>
          <p:cNvGrpSpPr/>
          <p:nvPr/>
        </p:nvGrpSpPr>
        <p:grpSpPr>
          <a:xfrm>
            <a:off x="1364221" y="1100137"/>
            <a:ext cx="15559559" cy="7866985"/>
            <a:chOff x="0" y="95250"/>
            <a:chExt cx="20746078" cy="10489314"/>
          </a:xfrm>
        </p:grpSpPr>
        <p:sp>
          <p:nvSpPr>
            <p:cNvPr id="8" name="TextBox 8"/>
            <p:cNvSpPr txBox="1"/>
            <p:nvPr/>
          </p:nvSpPr>
          <p:spPr>
            <a:xfrm>
              <a:off x="0" y="1111885"/>
              <a:ext cx="20746078" cy="9472679"/>
            </a:xfrm>
            <a:prstGeom prst="rect">
              <a:avLst/>
            </a:prstGeom>
          </p:spPr>
          <p:txBody>
            <a:bodyPr lIns="0" tIns="0" rIns="0" bIns="0" rtlCol="0" anchor="t">
              <a:spAutoFit/>
            </a:bodyPr>
            <a:lstStyle/>
            <a:p>
              <a:pPr algn="ctr">
                <a:lnSpc>
                  <a:spcPts val="13591"/>
                </a:lnSpc>
              </a:pPr>
              <a:endParaRPr dirty="0"/>
            </a:p>
            <a:p>
              <a:pPr marL="0" lvl="0" indent="0" algn="ctr">
                <a:lnSpc>
                  <a:spcPts val="13591"/>
                </a:lnSpc>
              </a:pPr>
              <a:r>
                <a:rPr lang="en-US" sz="13591" u="none" spc="-271" dirty="0">
                  <a:solidFill>
                    <a:srgbClr val="FFFFFF"/>
                  </a:solidFill>
                  <a:latin typeface="Carlito"/>
                  <a:ea typeface="Carlito"/>
                  <a:cs typeface="Carlito"/>
                  <a:sym typeface="Carlito"/>
                </a:rPr>
                <a:t>MEET THE TEACHER</a:t>
              </a:r>
            </a:p>
            <a:p>
              <a:pPr marL="0" lvl="0" indent="0" algn="ctr">
                <a:lnSpc>
                  <a:spcPts val="13591"/>
                </a:lnSpc>
              </a:pPr>
              <a:r>
                <a:rPr lang="en-US" sz="13591" u="none" spc="-271" dirty="0">
                  <a:solidFill>
                    <a:srgbClr val="FFFFFF"/>
                  </a:solidFill>
                  <a:latin typeface="Carlito"/>
                  <a:ea typeface="Carlito"/>
                  <a:cs typeface="Carlito"/>
                  <a:sym typeface="Carlito"/>
                </a:rPr>
                <a:t>SEPTEMBER 2026</a:t>
              </a:r>
            </a:p>
            <a:p>
              <a:pPr marL="0" lvl="0" indent="0" algn="ctr">
                <a:lnSpc>
                  <a:spcPts val="14591"/>
                </a:lnSpc>
              </a:pPr>
              <a:endParaRPr lang="en-US" sz="13591" u="none" spc="-271" dirty="0">
                <a:solidFill>
                  <a:srgbClr val="FFFFFF"/>
                </a:solidFill>
                <a:latin typeface="Carlito"/>
                <a:ea typeface="Carlito"/>
                <a:cs typeface="Carlito"/>
                <a:sym typeface="Carlito"/>
              </a:endParaRPr>
            </a:p>
          </p:txBody>
        </p:sp>
        <p:sp>
          <p:nvSpPr>
            <p:cNvPr id="9" name="TextBox 9"/>
            <p:cNvSpPr txBox="1"/>
            <p:nvPr/>
          </p:nvSpPr>
          <p:spPr>
            <a:xfrm>
              <a:off x="2270760" y="95250"/>
              <a:ext cx="16204558" cy="1018117"/>
            </a:xfrm>
            <a:prstGeom prst="rect">
              <a:avLst/>
            </a:prstGeom>
          </p:spPr>
          <p:txBody>
            <a:bodyPr lIns="0" tIns="0" rIns="0" bIns="0" rtlCol="0" anchor="t">
              <a:spAutoFit/>
            </a:bodyPr>
            <a:lstStyle/>
            <a:p>
              <a:pPr marL="0" lvl="0" indent="0" algn="ctr">
                <a:lnSpc>
                  <a:spcPts val="5500"/>
                </a:lnSpc>
              </a:pPr>
              <a:r>
                <a:rPr lang="en-US" sz="5500" i="1">
                  <a:solidFill>
                    <a:srgbClr val="FFFFFF"/>
                  </a:solidFill>
                  <a:latin typeface="Radley Italics"/>
                  <a:ea typeface="Radley Italics"/>
                  <a:cs typeface="Radley Italics"/>
                  <a:sym typeface="Radley Italics"/>
                </a:rPr>
                <a:t>Saint Mary’s Catholic Primary School</a:t>
              </a:r>
            </a:p>
          </p:txBody>
        </p:sp>
      </p:grpSp>
      <p:sp>
        <p:nvSpPr>
          <p:cNvPr id="10" name="Freeform 10"/>
          <p:cNvSpPr/>
          <p:nvPr/>
        </p:nvSpPr>
        <p:spPr>
          <a:xfrm>
            <a:off x="-1124992" y="1298368"/>
            <a:ext cx="3312942" cy="4114800"/>
          </a:xfrm>
          <a:custGeom>
            <a:avLst/>
            <a:gdLst/>
            <a:ahLst/>
            <a:cxnLst/>
            <a:rect l="l" t="t" r="r" b="b"/>
            <a:pathLst>
              <a:path w="3312942" h="4114800">
                <a:moveTo>
                  <a:pt x="0" y="0"/>
                </a:moveTo>
                <a:lnTo>
                  <a:pt x="3312942" y="0"/>
                </a:lnTo>
                <a:lnTo>
                  <a:pt x="3312942"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Freeform 11"/>
          <p:cNvSpPr/>
          <p:nvPr/>
        </p:nvSpPr>
        <p:spPr>
          <a:xfrm>
            <a:off x="15817724" y="239016"/>
            <a:ext cx="2212110" cy="2681070"/>
          </a:xfrm>
          <a:custGeom>
            <a:avLst/>
            <a:gdLst/>
            <a:ahLst/>
            <a:cxnLst/>
            <a:rect l="l" t="t" r="r" b="b"/>
            <a:pathLst>
              <a:path w="2212110" h="2681070">
                <a:moveTo>
                  <a:pt x="0" y="0"/>
                </a:moveTo>
                <a:lnTo>
                  <a:pt x="2212110" y="0"/>
                </a:lnTo>
                <a:lnTo>
                  <a:pt x="2212110" y="2681070"/>
                </a:lnTo>
                <a:lnTo>
                  <a:pt x="0" y="2681070"/>
                </a:lnTo>
                <a:lnTo>
                  <a:pt x="0" y="0"/>
                </a:lnTo>
                <a:close/>
              </a:path>
            </a:pathLst>
          </a:custGeom>
          <a:blipFill>
            <a:blip r:embed="rId5"/>
            <a:stretch>
              <a:fillRect/>
            </a:stretch>
          </a:blipFill>
        </p:spPr>
        <p:txBody>
          <a:bodyPr/>
          <a:lstStyle/>
          <a:p>
            <a:endParaRPr lang="en-US"/>
          </a:p>
        </p:txBody>
      </p:sp>
      <p:sp>
        <p:nvSpPr>
          <p:cNvPr id="12" name="Freeform 12"/>
          <p:cNvSpPr/>
          <p:nvPr/>
        </p:nvSpPr>
        <p:spPr>
          <a:xfrm>
            <a:off x="495938" y="239016"/>
            <a:ext cx="2492593" cy="2118704"/>
          </a:xfrm>
          <a:custGeom>
            <a:avLst/>
            <a:gdLst/>
            <a:ahLst/>
            <a:cxnLst/>
            <a:rect l="l" t="t" r="r" b="b"/>
            <a:pathLst>
              <a:path w="2492593" h="2118704">
                <a:moveTo>
                  <a:pt x="0" y="0"/>
                </a:moveTo>
                <a:lnTo>
                  <a:pt x="2492593" y="0"/>
                </a:lnTo>
                <a:lnTo>
                  <a:pt x="2492593" y="2118704"/>
                </a:lnTo>
                <a:lnTo>
                  <a:pt x="0" y="2118704"/>
                </a:lnTo>
                <a:lnTo>
                  <a:pt x="0" y="0"/>
                </a:lnTo>
                <a:close/>
              </a:path>
            </a:pathLst>
          </a:custGeom>
          <a:blipFill>
            <a:blip r:embed="rId6"/>
            <a:stretch>
              <a:fillRect/>
            </a:stretch>
          </a:blipFill>
        </p:spPr>
        <p:txBody>
          <a:bodyPr/>
          <a:lstStyle/>
          <a:p>
            <a:endParaRPr lang="en-US"/>
          </a:p>
        </p:txBody>
      </p:sp>
      <p:sp>
        <p:nvSpPr>
          <p:cNvPr id="13" name="TextBox 13"/>
          <p:cNvSpPr txBox="1"/>
          <p:nvPr/>
        </p:nvSpPr>
        <p:spPr>
          <a:xfrm>
            <a:off x="1028700" y="7484782"/>
            <a:ext cx="16230600" cy="1572901"/>
          </a:xfrm>
          <a:prstGeom prst="rect">
            <a:avLst/>
          </a:prstGeom>
        </p:spPr>
        <p:txBody>
          <a:bodyPr lIns="0" tIns="0" rIns="0" bIns="0" rtlCol="0" anchor="t">
            <a:spAutoFit/>
          </a:bodyPr>
          <a:lstStyle/>
          <a:p>
            <a:pPr marL="0" lvl="0" indent="0" algn="ctr">
              <a:lnSpc>
                <a:spcPts val="11479"/>
              </a:lnSpc>
              <a:spcBef>
                <a:spcPct val="0"/>
              </a:spcBef>
            </a:pPr>
            <a:r>
              <a:rPr lang="en-US" sz="8199" b="1" spc="1090">
                <a:solidFill>
                  <a:srgbClr val="FFFFFF"/>
                </a:solidFill>
                <a:latin typeface="Carlito Bold"/>
                <a:ea typeface="Carlito Bold"/>
                <a:cs typeface="Carlito Bold"/>
                <a:sym typeface="Carlito Bold"/>
              </a:rPr>
              <a:t>YEAR 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9918723" y="0"/>
            <a:ext cx="8369277" cy="10287000"/>
            <a:chOff x="0" y="0"/>
            <a:chExt cx="1968573" cy="2419649"/>
          </a:xfrm>
        </p:grpSpPr>
        <p:sp>
          <p:nvSpPr>
            <p:cNvPr id="5" name="Freeform 5"/>
            <p:cNvSpPr/>
            <p:nvPr/>
          </p:nvSpPr>
          <p:spPr>
            <a:xfrm>
              <a:off x="0" y="0"/>
              <a:ext cx="1968573" cy="2419649"/>
            </a:xfrm>
            <a:custGeom>
              <a:avLst/>
              <a:gdLst/>
              <a:ahLst/>
              <a:cxnLst/>
              <a:rect l="l" t="t" r="r" b="b"/>
              <a:pathLst>
                <a:path w="1968573" h="2419649">
                  <a:moveTo>
                    <a:pt x="0" y="0"/>
                  </a:moveTo>
                  <a:lnTo>
                    <a:pt x="1968573" y="0"/>
                  </a:lnTo>
                  <a:lnTo>
                    <a:pt x="1968573" y="2419649"/>
                  </a:lnTo>
                  <a:lnTo>
                    <a:pt x="0" y="2419649"/>
                  </a:lnTo>
                  <a:close/>
                </a:path>
              </a:pathLst>
            </a:custGeom>
            <a:solidFill>
              <a:srgbClr val="FFFFFF"/>
            </a:solidFill>
          </p:spPr>
          <p:txBody>
            <a:bodyPr/>
            <a:lstStyle/>
            <a:p>
              <a:endParaRPr lang="en-US"/>
            </a:p>
          </p:txBody>
        </p:sp>
        <p:sp>
          <p:nvSpPr>
            <p:cNvPr id="6" name="TextBox 6"/>
            <p:cNvSpPr txBox="1"/>
            <p:nvPr/>
          </p:nvSpPr>
          <p:spPr>
            <a:xfrm>
              <a:off x="0" y="-76200"/>
              <a:ext cx="1968573" cy="2495849"/>
            </a:xfrm>
            <a:prstGeom prst="rect">
              <a:avLst/>
            </a:prstGeom>
          </p:spPr>
          <p:txBody>
            <a:bodyPr lIns="50800" tIns="50800" rIns="50800" bIns="50800" rtlCol="0" anchor="ctr"/>
            <a:lstStyle/>
            <a:p>
              <a:pPr algn="ctr">
                <a:lnSpc>
                  <a:spcPts val="2800"/>
                </a:lnSpc>
              </a:pPr>
              <a:endParaRPr/>
            </a:p>
          </p:txBody>
        </p:sp>
      </p:grpSp>
      <p:grpSp>
        <p:nvGrpSpPr>
          <p:cNvPr id="7" name="Group 7"/>
          <p:cNvGrpSpPr/>
          <p:nvPr/>
        </p:nvGrpSpPr>
        <p:grpSpPr>
          <a:xfrm>
            <a:off x="1003300" y="2114145"/>
            <a:ext cx="6691571" cy="3516639"/>
            <a:chOff x="-33867" y="57150"/>
            <a:chExt cx="8922095" cy="3516639"/>
          </a:xfrm>
        </p:grpSpPr>
        <p:sp>
          <p:nvSpPr>
            <p:cNvPr id="8" name="AutoShape 8"/>
            <p:cNvSpPr/>
            <p:nvPr/>
          </p:nvSpPr>
          <p:spPr>
            <a:xfrm>
              <a:off x="0" y="3175950"/>
              <a:ext cx="8888228" cy="0"/>
            </a:xfrm>
            <a:prstGeom prst="line">
              <a:avLst/>
            </a:prstGeom>
            <a:ln w="25400" cap="flat">
              <a:solidFill>
                <a:srgbClr val="FFFFFF"/>
              </a:solidFill>
              <a:prstDash val="solid"/>
              <a:headEnd type="none" w="sm" len="sm"/>
              <a:tailEnd type="none" w="sm" len="sm"/>
            </a:ln>
          </p:spPr>
          <p:txBody>
            <a:bodyPr/>
            <a:lstStyle/>
            <a:p>
              <a:endParaRPr lang="en-US"/>
            </a:p>
          </p:txBody>
        </p:sp>
        <p:sp>
          <p:nvSpPr>
            <p:cNvPr id="9" name="TextBox 9"/>
            <p:cNvSpPr txBox="1"/>
            <p:nvPr/>
          </p:nvSpPr>
          <p:spPr>
            <a:xfrm>
              <a:off x="0" y="57150"/>
              <a:ext cx="8888228" cy="1358479"/>
            </a:xfrm>
            <a:prstGeom prst="rect">
              <a:avLst/>
            </a:prstGeom>
          </p:spPr>
          <p:txBody>
            <a:bodyPr lIns="0" tIns="0" rIns="0" bIns="0" rtlCol="0" anchor="t">
              <a:spAutoFit/>
            </a:bodyPr>
            <a:lstStyle/>
            <a:p>
              <a:pPr marL="0" lvl="0" indent="0" algn="l">
                <a:lnSpc>
                  <a:spcPts val="7840"/>
                </a:lnSpc>
                <a:spcBef>
                  <a:spcPct val="0"/>
                </a:spcBef>
              </a:pPr>
              <a:r>
                <a:rPr lang="en-US" sz="7000" spc="-140">
                  <a:solidFill>
                    <a:srgbClr val="FFFFFF"/>
                  </a:solidFill>
                  <a:latin typeface="Radley"/>
                  <a:ea typeface="Radley"/>
                  <a:cs typeface="Radley"/>
                  <a:sym typeface="Radley"/>
                </a:rPr>
                <a:t>Class Teachers</a:t>
              </a:r>
            </a:p>
          </p:txBody>
        </p:sp>
        <p:sp>
          <p:nvSpPr>
            <p:cNvPr id="10" name="TextBox 10"/>
            <p:cNvSpPr txBox="1"/>
            <p:nvPr/>
          </p:nvSpPr>
          <p:spPr>
            <a:xfrm>
              <a:off x="-33867" y="1428329"/>
              <a:ext cx="8888228" cy="2145460"/>
            </a:xfrm>
            <a:prstGeom prst="rect">
              <a:avLst/>
            </a:prstGeom>
          </p:spPr>
          <p:txBody>
            <a:bodyPr lIns="0" tIns="0" rIns="0" bIns="0" rtlCol="0" anchor="t">
              <a:spAutoFit/>
            </a:bodyPr>
            <a:lstStyle/>
            <a:p>
              <a:pPr marL="0" lvl="0" indent="0" algn="l">
                <a:lnSpc>
                  <a:spcPts val="4199"/>
                </a:lnSpc>
                <a:spcBef>
                  <a:spcPct val="0"/>
                </a:spcBef>
              </a:pPr>
              <a:r>
                <a:rPr lang="en-US" sz="3450" i="1" dirty="0" err="1">
                  <a:solidFill>
                    <a:srgbClr val="FFFFFF"/>
                  </a:solidFill>
                  <a:latin typeface="Radley Italics"/>
                  <a:ea typeface="Radley Italics"/>
                  <a:cs typeface="Radley Italics"/>
                  <a:sym typeface="Radley Italics"/>
                </a:rPr>
                <a:t>Mrs</a:t>
              </a:r>
              <a:r>
                <a:rPr lang="en-US" sz="3450" i="1" dirty="0">
                  <a:solidFill>
                    <a:srgbClr val="FFFFFF"/>
                  </a:solidFill>
                  <a:latin typeface="Radley Italics"/>
                  <a:ea typeface="Radley Italics"/>
                  <a:cs typeface="Radley Italics"/>
                  <a:sym typeface="Radley Italics"/>
                </a:rPr>
                <a:t> Burrow (Monday, Tuesday &amp; Wednesday) &amp; </a:t>
              </a:r>
              <a:r>
                <a:rPr lang="en-US" sz="3450" i="1" dirty="0" err="1">
                  <a:solidFill>
                    <a:srgbClr val="FFFFFF"/>
                  </a:solidFill>
                  <a:latin typeface="Radley Italics"/>
                  <a:ea typeface="Radley Italics"/>
                  <a:cs typeface="Radley Italics"/>
                  <a:sym typeface="Radley Italics"/>
                </a:rPr>
                <a:t>Mrs</a:t>
              </a:r>
              <a:r>
                <a:rPr lang="en-US" sz="3450" i="1" dirty="0">
                  <a:solidFill>
                    <a:srgbClr val="FFFFFF"/>
                  </a:solidFill>
                  <a:latin typeface="Radley Italics"/>
                  <a:ea typeface="Radley Italics"/>
                  <a:cs typeface="Radley Italics"/>
                  <a:sym typeface="Radley Italics"/>
                </a:rPr>
                <a:t> Waters (Thursday &amp; Friday)</a:t>
              </a:r>
            </a:p>
          </p:txBody>
        </p:sp>
      </p:grpSp>
      <p:grpSp>
        <p:nvGrpSpPr>
          <p:cNvPr id="11" name="Group 11"/>
          <p:cNvGrpSpPr/>
          <p:nvPr/>
        </p:nvGrpSpPr>
        <p:grpSpPr>
          <a:xfrm>
            <a:off x="977899" y="6242208"/>
            <a:ext cx="6716972" cy="4103539"/>
            <a:chOff x="-67734" y="1098708"/>
            <a:chExt cx="8955962" cy="4103539"/>
          </a:xfrm>
        </p:grpSpPr>
        <p:sp>
          <p:nvSpPr>
            <p:cNvPr id="12" name="AutoShape 12"/>
            <p:cNvSpPr/>
            <p:nvPr/>
          </p:nvSpPr>
          <p:spPr>
            <a:xfrm>
              <a:off x="0" y="5195250"/>
              <a:ext cx="8888228" cy="0"/>
            </a:xfrm>
            <a:prstGeom prst="line">
              <a:avLst/>
            </a:prstGeom>
            <a:ln w="25400" cap="flat">
              <a:solidFill>
                <a:srgbClr val="FFFFFF"/>
              </a:solidFill>
              <a:prstDash val="solid"/>
              <a:headEnd type="none" w="sm" len="sm"/>
              <a:tailEnd type="none" w="sm" len="sm"/>
            </a:ln>
          </p:spPr>
          <p:txBody>
            <a:bodyPr/>
            <a:lstStyle/>
            <a:p>
              <a:endParaRPr lang="en-US"/>
            </a:p>
          </p:txBody>
        </p:sp>
        <p:sp>
          <p:nvSpPr>
            <p:cNvPr id="13" name="TextBox 13"/>
            <p:cNvSpPr txBox="1"/>
            <p:nvPr/>
          </p:nvSpPr>
          <p:spPr>
            <a:xfrm>
              <a:off x="-67734" y="1098708"/>
              <a:ext cx="8888228" cy="2679278"/>
            </a:xfrm>
            <a:prstGeom prst="rect">
              <a:avLst/>
            </a:prstGeom>
          </p:spPr>
          <p:txBody>
            <a:bodyPr lIns="0" tIns="0" rIns="0" bIns="0" rtlCol="0" anchor="t">
              <a:spAutoFit/>
            </a:bodyPr>
            <a:lstStyle/>
            <a:p>
              <a:pPr marL="0" lvl="0" indent="0" algn="l">
                <a:lnSpc>
                  <a:spcPts val="7840"/>
                </a:lnSpc>
                <a:spcBef>
                  <a:spcPct val="0"/>
                </a:spcBef>
              </a:pPr>
              <a:r>
                <a:rPr lang="en-US" sz="7000" spc="-140" dirty="0">
                  <a:solidFill>
                    <a:srgbClr val="FFFFFF"/>
                  </a:solidFill>
                  <a:latin typeface="Radley"/>
                  <a:ea typeface="Radley"/>
                  <a:cs typeface="Radley"/>
                  <a:sym typeface="Radley"/>
                </a:rPr>
                <a:t>Teaching Assistants</a:t>
              </a:r>
            </a:p>
          </p:txBody>
        </p:sp>
        <p:sp>
          <p:nvSpPr>
            <p:cNvPr id="14" name="TextBox 14"/>
            <p:cNvSpPr txBox="1"/>
            <p:nvPr/>
          </p:nvSpPr>
          <p:spPr>
            <a:xfrm>
              <a:off x="-33867" y="3777242"/>
              <a:ext cx="8888229" cy="1425005"/>
            </a:xfrm>
            <a:prstGeom prst="rect">
              <a:avLst/>
            </a:prstGeom>
          </p:spPr>
          <p:txBody>
            <a:bodyPr lIns="0" tIns="0" rIns="0" bIns="0" rtlCol="0" anchor="t">
              <a:spAutoFit/>
            </a:bodyPr>
            <a:lstStyle/>
            <a:p>
              <a:pPr>
                <a:lnSpc>
                  <a:spcPts val="4199"/>
                </a:lnSpc>
                <a:spcBef>
                  <a:spcPct val="0"/>
                </a:spcBef>
              </a:pPr>
              <a:r>
                <a:rPr lang="en-US" sz="3450" i="1" dirty="0" err="1">
                  <a:solidFill>
                    <a:srgbClr val="FFFFFF"/>
                  </a:solidFill>
                  <a:latin typeface="Radley Italics"/>
                  <a:ea typeface="Radley Italics"/>
                  <a:cs typeface="Radley Italics"/>
                  <a:sym typeface="Radley Italics"/>
                </a:rPr>
                <a:t>Mr</a:t>
              </a:r>
              <a:r>
                <a:rPr lang="en-US" sz="3450" i="1" dirty="0">
                  <a:solidFill>
                    <a:srgbClr val="FFFFFF"/>
                  </a:solidFill>
                  <a:latin typeface="Radley Italics"/>
                  <a:ea typeface="Radley Italics"/>
                  <a:cs typeface="Radley Italics"/>
                  <a:sym typeface="Radley Italics"/>
                </a:rPr>
                <a:t> Cavanagh, </a:t>
              </a:r>
              <a:r>
                <a:rPr lang="en-US" sz="3450" i="1" dirty="0" err="1">
                  <a:solidFill>
                    <a:srgbClr val="FFFFFF"/>
                  </a:solidFill>
                  <a:latin typeface="Radley Italics"/>
                  <a:ea typeface="Radley Italics"/>
                  <a:cs typeface="Radley Italics"/>
                  <a:sym typeface="Radley Italics"/>
                </a:rPr>
                <a:t>Mrs</a:t>
              </a:r>
              <a:r>
                <a:rPr lang="en-US" sz="3450" i="1" dirty="0">
                  <a:solidFill>
                    <a:srgbClr val="FFFFFF"/>
                  </a:solidFill>
                  <a:latin typeface="Radley Italics"/>
                  <a:ea typeface="Radley Italics"/>
                  <a:cs typeface="Radley Italics"/>
                  <a:sym typeface="Radley Italics"/>
                </a:rPr>
                <a:t> White &amp; Miss Manley</a:t>
              </a:r>
              <a:endParaRPr lang="en-US" sz="3499" i="1" dirty="0">
                <a:solidFill>
                  <a:srgbClr val="FFFFFF"/>
                </a:solidFill>
                <a:latin typeface="Radley Italics"/>
                <a:ea typeface="Radley Italics"/>
                <a:cs typeface="Radley Italics"/>
                <a:sym typeface="Radley Italics"/>
              </a:endParaRPr>
            </a:p>
          </p:txBody>
        </p:sp>
      </p:grpSp>
      <p:sp>
        <p:nvSpPr>
          <p:cNvPr id="15" name="Freeform 15"/>
          <p:cNvSpPr/>
          <p:nvPr/>
        </p:nvSpPr>
        <p:spPr>
          <a:xfrm>
            <a:off x="12466996" y="3067817"/>
            <a:ext cx="3272731" cy="5778062"/>
          </a:xfrm>
          <a:custGeom>
            <a:avLst/>
            <a:gdLst/>
            <a:ahLst/>
            <a:cxnLst/>
            <a:rect l="l" t="t" r="r" b="b"/>
            <a:pathLst>
              <a:path w="3272731" h="5778062">
                <a:moveTo>
                  <a:pt x="0" y="0"/>
                </a:moveTo>
                <a:lnTo>
                  <a:pt x="3272731" y="0"/>
                </a:lnTo>
                <a:lnTo>
                  <a:pt x="3272731" y="5778062"/>
                </a:lnTo>
                <a:lnTo>
                  <a:pt x="0" y="5778062"/>
                </a:lnTo>
                <a:lnTo>
                  <a:pt x="0" y="0"/>
                </a:lnTo>
                <a:close/>
              </a:path>
            </a:pathLst>
          </a:custGeom>
          <a:blipFill>
            <a:blip r:embed="rId3"/>
            <a:stretch>
              <a:fillRect/>
            </a:stretch>
          </a:blipFill>
        </p:spPr>
        <p:txBody>
          <a:bodyPr/>
          <a:lstStyle/>
          <a:p>
            <a:endParaRPr lang="en-US"/>
          </a:p>
        </p:txBody>
      </p:sp>
      <p:sp>
        <p:nvSpPr>
          <p:cNvPr id="16" name="Freeform 16"/>
          <p:cNvSpPr/>
          <p:nvPr/>
        </p:nvSpPr>
        <p:spPr>
          <a:xfrm>
            <a:off x="11535334" y="1124078"/>
            <a:ext cx="5136055" cy="1865833"/>
          </a:xfrm>
          <a:custGeom>
            <a:avLst/>
            <a:gdLst/>
            <a:ahLst/>
            <a:cxnLst/>
            <a:rect l="l" t="t" r="r" b="b"/>
            <a:pathLst>
              <a:path w="5136055" h="1865833">
                <a:moveTo>
                  <a:pt x="0" y="0"/>
                </a:moveTo>
                <a:lnTo>
                  <a:pt x="5136055" y="0"/>
                </a:lnTo>
                <a:lnTo>
                  <a:pt x="5136055" y="1865833"/>
                </a:lnTo>
                <a:lnTo>
                  <a:pt x="0" y="1865833"/>
                </a:lnTo>
                <a:lnTo>
                  <a:pt x="0" y="0"/>
                </a:lnTo>
                <a:close/>
              </a:path>
            </a:pathLst>
          </a:custGeom>
          <a:blipFill>
            <a:blip r:embed="rId4"/>
            <a:stretch>
              <a:fillRect/>
            </a:stretch>
          </a:blipFill>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9311198" y="-219986"/>
            <a:ext cx="9176523" cy="10726972"/>
            <a:chOff x="0" y="0"/>
            <a:chExt cx="2416862" cy="2825211"/>
          </a:xfrm>
        </p:grpSpPr>
        <p:sp>
          <p:nvSpPr>
            <p:cNvPr id="5" name="Freeform 5"/>
            <p:cNvSpPr/>
            <p:nvPr/>
          </p:nvSpPr>
          <p:spPr>
            <a:xfrm>
              <a:off x="0" y="0"/>
              <a:ext cx="2416862" cy="2825211"/>
            </a:xfrm>
            <a:custGeom>
              <a:avLst/>
              <a:gdLst/>
              <a:ahLst/>
              <a:cxnLst/>
              <a:rect l="l" t="t" r="r" b="b"/>
              <a:pathLst>
                <a:path w="2416862" h="2825211">
                  <a:moveTo>
                    <a:pt x="0" y="0"/>
                  </a:moveTo>
                  <a:lnTo>
                    <a:pt x="2416862" y="0"/>
                  </a:lnTo>
                  <a:lnTo>
                    <a:pt x="2416862" y="2825211"/>
                  </a:lnTo>
                  <a:lnTo>
                    <a:pt x="0" y="2825211"/>
                  </a:lnTo>
                  <a:close/>
                </a:path>
              </a:pathLst>
            </a:custGeom>
            <a:solidFill>
              <a:srgbClr val="FFFFFF"/>
            </a:solidFill>
          </p:spPr>
          <p:txBody>
            <a:bodyPr/>
            <a:lstStyle/>
            <a:p>
              <a:endParaRPr lang="en-US"/>
            </a:p>
          </p:txBody>
        </p:sp>
        <p:sp>
          <p:nvSpPr>
            <p:cNvPr id="6" name="TextBox 6"/>
            <p:cNvSpPr txBox="1"/>
            <p:nvPr/>
          </p:nvSpPr>
          <p:spPr>
            <a:xfrm>
              <a:off x="0" y="-38100"/>
              <a:ext cx="2416862" cy="2863311"/>
            </a:xfrm>
            <a:prstGeom prst="rect">
              <a:avLst/>
            </a:prstGeom>
          </p:spPr>
          <p:txBody>
            <a:bodyPr lIns="50800" tIns="50800" rIns="50800" bIns="50800" rtlCol="0" anchor="ctr"/>
            <a:lstStyle/>
            <a:p>
              <a:pPr algn="ctr">
                <a:lnSpc>
                  <a:spcPts val="1872"/>
                </a:lnSpc>
              </a:pPr>
              <a:endParaRPr/>
            </a:p>
          </p:txBody>
        </p:sp>
      </p:grpSp>
      <p:grpSp>
        <p:nvGrpSpPr>
          <p:cNvPr id="8" name="Group 8"/>
          <p:cNvGrpSpPr/>
          <p:nvPr/>
        </p:nvGrpSpPr>
        <p:grpSpPr>
          <a:xfrm>
            <a:off x="387881" y="-219986"/>
            <a:ext cx="7159557" cy="2195434"/>
            <a:chOff x="0" y="0"/>
            <a:chExt cx="9546076" cy="2927245"/>
          </a:xfrm>
        </p:grpSpPr>
        <p:sp>
          <p:nvSpPr>
            <p:cNvPr id="9" name="TextBox 9"/>
            <p:cNvSpPr txBox="1"/>
            <p:nvPr/>
          </p:nvSpPr>
          <p:spPr>
            <a:xfrm>
              <a:off x="0" y="1140292"/>
              <a:ext cx="9546076" cy="1786953"/>
            </a:xfrm>
            <a:prstGeom prst="rect">
              <a:avLst/>
            </a:prstGeom>
          </p:spPr>
          <p:txBody>
            <a:bodyPr lIns="0" tIns="0" rIns="0" bIns="0" rtlCol="0" anchor="t">
              <a:spAutoFit/>
            </a:bodyPr>
            <a:lstStyle/>
            <a:p>
              <a:pPr marL="0" lvl="0" indent="0" algn="l">
                <a:lnSpc>
                  <a:spcPts val="5202"/>
                </a:lnSpc>
              </a:pPr>
              <a:r>
                <a:rPr lang="en-US" sz="4645" spc="-92">
                  <a:solidFill>
                    <a:srgbClr val="FFFFFF"/>
                  </a:solidFill>
                  <a:latin typeface="Radley"/>
                  <a:ea typeface="Radley"/>
                  <a:cs typeface="Radley"/>
                  <a:sym typeface="Radley"/>
                </a:rPr>
                <a:t>Timetable</a:t>
              </a:r>
            </a:p>
            <a:p>
              <a:pPr marL="0" lvl="0" indent="0" algn="l">
                <a:lnSpc>
                  <a:spcPts val="5202"/>
                </a:lnSpc>
              </a:pPr>
              <a:endParaRPr lang="en-US" sz="4645" spc="-92">
                <a:solidFill>
                  <a:srgbClr val="FFFFFF"/>
                </a:solidFill>
                <a:latin typeface="Radley"/>
                <a:ea typeface="Radley"/>
                <a:cs typeface="Radley"/>
                <a:sym typeface="Radley"/>
              </a:endParaRPr>
            </a:p>
          </p:txBody>
        </p:sp>
        <p:sp>
          <p:nvSpPr>
            <p:cNvPr id="10" name="TextBox 10"/>
            <p:cNvSpPr txBox="1"/>
            <p:nvPr/>
          </p:nvSpPr>
          <p:spPr>
            <a:xfrm>
              <a:off x="0" y="57150"/>
              <a:ext cx="9546076" cy="522087"/>
            </a:xfrm>
            <a:prstGeom prst="rect">
              <a:avLst/>
            </a:prstGeom>
          </p:spPr>
          <p:txBody>
            <a:bodyPr lIns="0" tIns="0" rIns="0" bIns="0" rtlCol="0" anchor="t">
              <a:spAutoFit/>
            </a:bodyPr>
            <a:lstStyle/>
            <a:p>
              <a:pPr marL="0" lvl="0" indent="0" algn="l">
                <a:lnSpc>
                  <a:spcPts val="2853"/>
                </a:lnSpc>
              </a:pPr>
              <a:endParaRPr/>
            </a:p>
          </p:txBody>
        </p:sp>
      </p:grpSp>
      <p:pic>
        <p:nvPicPr>
          <p:cNvPr id="14" name="Picture 13">
            <a:extLst>
              <a:ext uri="{FF2B5EF4-FFF2-40B4-BE49-F238E27FC236}">
                <a16:creationId xmlns:a16="http://schemas.microsoft.com/office/drawing/2014/main" id="{C341C369-D0AB-A20B-9E56-A6E1539D02B8}"/>
              </a:ext>
            </a:extLst>
          </p:cNvPr>
          <p:cNvPicPr>
            <a:picLocks noChangeAspect="1"/>
          </p:cNvPicPr>
          <p:nvPr/>
        </p:nvPicPr>
        <p:blipFill>
          <a:blip r:embed="rId3"/>
          <a:stretch>
            <a:fillRect/>
          </a:stretch>
        </p:blipFill>
        <p:spPr>
          <a:xfrm>
            <a:off x="1157601" y="1685641"/>
            <a:ext cx="15638403" cy="79661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5231481" y="7496165"/>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7611140" y="176403"/>
            <a:ext cx="2566034" cy="962025"/>
          </a:xfrm>
          <a:prstGeom prst="rect">
            <a:avLst/>
          </a:prstGeom>
        </p:spPr>
        <p:txBody>
          <a:bodyPr lIns="0" tIns="0" rIns="0" bIns="0" rtlCol="0" anchor="t">
            <a:spAutoFit/>
          </a:bodyPr>
          <a:lstStyle/>
          <a:p>
            <a:pPr algn="l">
              <a:lnSpc>
                <a:spcPts val="7543"/>
              </a:lnSpc>
            </a:pPr>
            <a:r>
              <a:rPr lang="en-US" sz="6285" spc="-125">
                <a:solidFill>
                  <a:srgbClr val="FFFFFF"/>
                </a:solidFill>
                <a:latin typeface="Radley"/>
                <a:ea typeface="Radley"/>
                <a:cs typeface="Radley"/>
                <a:sym typeface="Radley"/>
              </a:rPr>
              <a:t>English</a:t>
            </a:r>
          </a:p>
        </p:txBody>
      </p:sp>
      <p:sp>
        <p:nvSpPr>
          <p:cNvPr id="5" name="TextBox 5"/>
          <p:cNvSpPr txBox="1"/>
          <p:nvPr/>
        </p:nvSpPr>
        <p:spPr>
          <a:xfrm>
            <a:off x="376884" y="1004316"/>
            <a:ext cx="6402705" cy="807148"/>
          </a:xfrm>
          <a:prstGeom prst="rect">
            <a:avLst/>
          </a:prstGeom>
        </p:spPr>
        <p:txBody>
          <a:bodyPr lIns="0" tIns="0" rIns="0" bIns="0" rtlCol="0" anchor="t">
            <a:spAutoFit/>
          </a:bodyPr>
          <a:lstStyle/>
          <a:p>
            <a:pPr marL="554950" lvl="1" indent="-277475" algn="l">
              <a:lnSpc>
                <a:spcPts val="3199"/>
              </a:lnSpc>
              <a:buFont typeface="Arial"/>
              <a:buChar char="•"/>
            </a:pPr>
            <a:r>
              <a:rPr lang="en-US" sz="2962" i="1">
                <a:solidFill>
                  <a:srgbClr val="FFFFFF"/>
                </a:solidFill>
                <a:latin typeface="Radley Italics"/>
                <a:ea typeface="Radley Italics"/>
                <a:cs typeface="Radley Italics"/>
                <a:sym typeface="Radley Italics"/>
              </a:rPr>
              <a:t>This will be taught through the Pathways to Write Scheme.	All</a:t>
            </a:r>
          </a:p>
        </p:txBody>
      </p:sp>
      <p:sp>
        <p:nvSpPr>
          <p:cNvPr id="6" name="TextBox 6"/>
          <p:cNvSpPr txBox="1"/>
          <p:nvPr/>
        </p:nvSpPr>
        <p:spPr>
          <a:xfrm>
            <a:off x="955051" y="1911579"/>
            <a:ext cx="6296978" cy="1235888"/>
          </a:xfrm>
          <a:prstGeom prst="rect">
            <a:avLst/>
          </a:prstGeom>
        </p:spPr>
        <p:txBody>
          <a:bodyPr lIns="0" tIns="0" rIns="0" bIns="0" rtlCol="0" anchor="t">
            <a:spAutoFit/>
          </a:bodyPr>
          <a:lstStyle/>
          <a:p>
            <a:pPr algn="l">
              <a:lnSpc>
                <a:spcPts val="3243"/>
              </a:lnSpc>
            </a:pPr>
            <a:r>
              <a:rPr lang="en-US" sz="3000" i="1">
                <a:solidFill>
                  <a:srgbClr val="FFFFFF"/>
                </a:solidFill>
                <a:latin typeface="Radley Italics"/>
                <a:ea typeface="Radley Italics"/>
                <a:cs typeface="Radley Italics"/>
                <a:sym typeface="Radley Italics"/>
              </a:rPr>
              <a:t>units are linked to high-quality texts to ensure engaging and purposeful lessons are delivered.</a:t>
            </a:r>
          </a:p>
        </p:txBody>
      </p:sp>
      <p:sp>
        <p:nvSpPr>
          <p:cNvPr id="7" name="TextBox 7"/>
          <p:cNvSpPr txBox="1"/>
          <p:nvPr/>
        </p:nvSpPr>
        <p:spPr>
          <a:xfrm>
            <a:off x="376884" y="3247581"/>
            <a:ext cx="6875145" cy="2465070"/>
          </a:xfrm>
          <a:prstGeom prst="rect">
            <a:avLst/>
          </a:prstGeom>
        </p:spPr>
        <p:txBody>
          <a:bodyPr lIns="0" tIns="0" rIns="0" bIns="0" rtlCol="0" anchor="t">
            <a:spAutoFit/>
          </a:bodyPr>
          <a:lstStyle/>
          <a:p>
            <a:pPr marL="561975" lvl="1" indent="-280988" algn="l">
              <a:lnSpc>
                <a:spcPts val="3240"/>
              </a:lnSpc>
              <a:buFont typeface="Arial"/>
              <a:buChar char="•"/>
            </a:pPr>
            <a:r>
              <a:rPr lang="en-US" sz="3000" i="1">
                <a:solidFill>
                  <a:srgbClr val="FFFFFF"/>
                </a:solidFill>
                <a:latin typeface="Radley Italics"/>
                <a:ea typeface="Radley Italics"/>
                <a:cs typeface="Radley Italics"/>
                <a:sym typeface="Radley Italics"/>
              </a:rPr>
              <a:t>The units of work	are aimed to develop vocabulary, reading and writing skills through the mastery approach.</a:t>
            </a:r>
          </a:p>
          <a:p>
            <a:pPr marL="561975" lvl="1" indent="-280988" algn="l">
              <a:lnSpc>
                <a:spcPts val="3240"/>
              </a:lnSpc>
              <a:buFont typeface="Arial"/>
              <a:buChar char="•"/>
            </a:pPr>
            <a:r>
              <a:rPr lang="en-US" sz="3000" i="1">
                <a:solidFill>
                  <a:srgbClr val="FFFFFF"/>
                </a:solidFill>
                <a:latin typeface="Radley Italics"/>
                <a:ea typeface="Radley Italics"/>
                <a:cs typeface="Radley Italics"/>
                <a:sym typeface="Radley Italics"/>
              </a:rPr>
              <a:t>The scheme includes strategies to develop Greater Depth writers.</a:t>
            </a:r>
          </a:p>
        </p:txBody>
      </p:sp>
      <p:grpSp>
        <p:nvGrpSpPr>
          <p:cNvPr id="8" name="Group 8"/>
          <p:cNvGrpSpPr/>
          <p:nvPr/>
        </p:nvGrpSpPr>
        <p:grpSpPr>
          <a:xfrm>
            <a:off x="12024360" y="6400800"/>
            <a:ext cx="1917954" cy="2274570"/>
            <a:chOff x="0" y="0"/>
            <a:chExt cx="2557272" cy="3032760"/>
          </a:xfrm>
        </p:grpSpPr>
        <p:sp>
          <p:nvSpPr>
            <p:cNvPr id="9" name="Freeform 9"/>
            <p:cNvSpPr/>
            <p:nvPr/>
          </p:nvSpPr>
          <p:spPr>
            <a:xfrm>
              <a:off x="0" y="0"/>
              <a:ext cx="2557272" cy="3032760"/>
            </a:xfrm>
            <a:custGeom>
              <a:avLst/>
              <a:gdLst/>
              <a:ahLst/>
              <a:cxnLst/>
              <a:rect l="l" t="t" r="r" b="b"/>
              <a:pathLst>
                <a:path w="2557272" h="3032760">
                  <a:moveTo>
                    <a:pt x="0" y="0"/>
                  </a:moveTo>
                  <a:lnTo>
                    <a:pt x="2557272" y="0"/>
                  </a:lnTo>
                  <a:lnTo>
                    <a:pt x="2557272" y="3032760"/>
                  </a:lnTo>
                  <a:lnTo>
                    <a:pt x="0" y="3032760"/>
                  </a:lnTo>
                  <a:lnTo>
                    <a:pt x="0" y="0"/>
                  </a:lnTo>
                  <a:close/>
                </a:path>
              </a:pathLst>
            </a:custGeom>
            <a:blipFill>
              <a:blip r:embed="rId3"/>
              <a:stretch>
                <a:fillRect t="-191" b="-191"/>
              </a:stretch>
            </a:blipFill>
          </p:spPr>
          <p:txBody>
            <a:bodyPr/>
            <a:lstStyle/>
            <a:p>
              <a:endParaRPr lang="en-US"/>
            </a:p>
          </p:txBody>
        </p:sp>
      </p:grpSp>
      <p:grpSp>
        <p:nvGrpSpPr>
          <p:cNvPr id="10" name="Group 10"/>
          <p:cNvGrpSpPr/>
          <p:nvPr/>
        </p:nvGrpSpPr>
        <p:grpSpPr>
          <a:xfrm>
            <a:off x="7392922" y="6695694"/>
            <a:ext cx="1805940" cy="1977388"/>
            <a:chOff x="0" y="0"/>
            <a:chExt cx="2407920" cy="2636518"/>
          </a:xfrm>
        </p:grpSpPr>
        <p:sp>
          <p:nvSpPr>
            <p:cNvPr id="11" name="Freeform 11"/>
            <p:cNvSpPr/>
            <p:nvPr/>
          </p:nvSpPr>
          <p:spPr>
            <a:xfrm>
              <a:off x="0" y="0"/>
              <a:ext cx="2407920" cy="2636520"/>
            </a:xfrm>
            <a:custGeom>
              <a:avLst/>
              <a:gdLst/>
              <a:ahLst/>
              <a:cxnLst/>
              <a:rect l="l" t="t" r="r" b="b"/>
              <a:pathLst>
                <a:path w="2407920" h="2636520">
                  <a:moveTo>
                    <a:pt x="0" y="0"/>
                  </a:moveTo>
                  <a:lnTo>
                    <a:pt x="2407920" y="0"/>
                  </a:lnTo>
                  <a:lnTo>
                    <a:pt x="2407920" y="2636520"/>
                  </a:lnTo>
                  <a:lnTo>
                    <a:pt x="0" y="2636520"/>
                  </a:lnTo>
                  <a:lnTo>
                    <a:pt x="0" y="0"/>
                  </a:lnTo>
                  <a:close/>
                </a:path>
              </a:pathLst>
            </a:custGeom>
            <a:blipFill>
              <a:blip r:embed="rId4"/>
              <a:stretch>
                <a:fillRect t="-5" b="-5"/>
              </a:stretch>
            </a:blipFill>
          </p:spPr>
          <p:txBody>
            <a:bodyPr/>
            <a:lstStyle/>
            <a:p>
              <a:endParaRPr lang="en-US"/>
            </a:p>
          </p:txBody>
        </p:sp>
      </p:grpSp>
      <p:grpSp>
        <p:nvGrpSpPr>
          <p:cNvPr id="12" name="Group 12"/>
          <p:cNvGrpSpPr/>
          <p:nvPr/>
        </p:nvGrpSpPr>
        <p:grpSpPr>
          <a:xfrm>
            <a:off x="3364990" y="7610094"/>
            <a:ext cx="1730502" cy="2183128"/>
            <a:chOff x="0" y="0"/>
            <a:chExt cx="2307336" cy="2910838"/>
          </a:xfrm>
        </p:grpSpPr>
        <p:sp>
          <p:nvSpPr>
            <p:cNvPr id="13" name="Freeform 13"/>
            <p:cNvSpPr/>
            <p:nvPr/>
          </p:nvSpPr>
          <p:spPr>
            <a:xfrm>
              <a:off x="0" y="0"/>
              <a:ext cx="2307336" cy="2910840"/>
            </a:xfrm>
            <a:custGeom>
              <a:avLst/>
              <a:gdLst/>
              <a:ahLst/>
              <a:cxnLst/>
              <a:rect l="l" t="t" r="r" b="b"/>
              <a:pathLst>
                <a:path w="2307336" h="2910840">
                  <a:moveTo>
                    <a:pt x="0" y="0"/>
                  </a:moveTo>
                  <a:lnTo>
                    <a:pt x="2307336" y="0"/>
                  </a:lnTo>
                  <a:lnTo>
                    <a:pt x="2307336" y="2910840"/>
                  </a:lnTo>
                  <a:lnTo>
                    <a:pt x="0" y="2910840"/>
                  </a:lnTo>
                  <a:lnTo>
                    <a:pt x="0" y="0"/>
                  </a:lnTo>
                  <a:close/>
                </a:path>
              </a:pathLst>
            </a:custGeom>
            <a:blipFill>
              <a:blip r:embed="rId5"/>
              <a:stretch>
                <a:fillRect t="-13" b="-13"/>
              </a:stretch>
            </a:blipFill>
          </p:spPr>
          <p:txBody>
            <a:bodyPr/>
            <a:lstStyle/>
            <a:p>
              <a:endParaRPr lang="en-US"/>
            </a:p>
          </p:txBody>
        </p:sp>
      </p:grpSp>
      <p:grpSp>
        <p:nvGrpSpPr>
          <p:cNvPr id="14" name="Group 14"/>
          <p:cNvGrpSpPr/>
          <p:nvPr/>
        </p:nvGrpSpPr>
        <p:grpSpPr>
          <a:xfrm>
            <a:off x="9352026" y="6517384"/>
            <a:ext cx="2244850" cy="2185416"/>
            <a:chOff x="0" y="0"/>
            <a:chExt cx="2993134" cy="2913888"/>
          </a:xfrm>
        </p:grpSpPr>
        <p:sp>
          <p:nvSpPr>
            <p:cNvPr id="15" name="Freeform 15"/>
            <p:cNvSpPr/>
            <p:nvPr/>
          </p:nvSpPr>
          <p:spPr>
            <a:xfrm>
              <a:off x="0" y="0"/>
              <a:ext cx="2993136" cy="2913888"/>
            </a:xfrm>
            <a:custGeom>
              <a:avLst/>
              <a:gdLst/>
              <a:ahLst/>
              <a:cxnLst/>
              <a:rect l="l" t="t" r="r" b="b"/>
              <a:pathLst>
                <a:path w="2993136" h="2913888">
                  <a:moveTo>
                    <a:pt x="0" y="0"/>
                  </a:moveTo>
                  <a:lnTo>
                    <a:pt x="2993136" y="0"/>
                  </a:lnTo>
                  <a:lnTo>
                    <a:pt x="2993136" y="2913888"/>
                  </a:lnTo>
                  <a:lnTo>
                    <a:pt x="0" y="2913888"/>
                  </a:lnTo>
                  <a:lnTo>
                    <a:pt x="0" y="0"/>
                  </a:lnTo>
                  <a:close/>
                </a:path>
              </a:pathLst>
            </a:custGeom>
            <a:blipFill>
              <a:blip r:embed="rId6"/>
              <a:stretch>
                <a:fillRect l="-53" r="-53"/>
              </a:stretch>
            </a:blipFill>
          </p:spPr>
          <p:txBody>
            <a:bodyPr/>
            <a:lstStyle/>
            <a:p>
              <a:endParaRPr lang="en-US"/>
            </a:p>
          </p:txBody>
        </p:sp>
      </p:grpSp>
      <p:grpSp>
        <p:nvGrpSpPr>
          <p:cNvPr id="16" name="Group 16"/>
          <p:cNvGrpSpPr/>
          <p:nvPr/>
        </p:nvGrpSpPr>
        <p:grpSpPr>
          <a:xfrm>
            <a:off x="12387834" y="4062222"/>
            <a:ext cx="2263139" cy="2029968"/>
            <a:chOff x="0" y="0"/>
            <a:chExt cx="3017518" cy="2706624"/>
          </a:xfrm>
        </p:grpSpPr>
        <p:sp>
          <p:nvSpPr>
            <p:cNvPr id="17" name="Freeform 17"/>
            <p:cNvSpPr/>
            <p:nvPr/>
          </p:nvSpPr>
          <p:spPr>
            <a:xfrm>
              <a:off x="0" y="0"/>
              <a:ext cx="3017520" cy="2706624"/>
            </a:xfrm>
            <a:custGeom>
              <a:avLst/>
              <a:gdLst/>
              <a:ahLst/>
              <a:cxnLst/>
              <a:rect l="l" t="t" r="r" b="b"/>
              <a:pathLst>
                <a:path w="3017520" h="2706624">
                  <a:moveTo>
                    <a:pt x="0" y="0"/>
                  </a:moveTo>
                  <a:lnTo>
                    <a:pt x="3017520" y="0"/>
                  </a:lnTo>
                  <a:lnTo>
                    <a:pt x="3017520" y="2706624"/>
                  </a:lnTo>
                  <a:lnTo>
                    <a:pt x="0" y="2706624"/>
                  </a:lnTo>
                  <a:lnTo>
                    <a:pt x="0" y="0"/>
                  </a:lnTo>
                  <a:close/>
                </a:path>
              </a:pathLst>
            </a:custGeom>
            <a:blipFill>
              <a:blip r:embed="rId7"/>
              <a:stretch>
                <a:fillRect l="-17" r="-17"/>
              </a:stretch>
            </a:blipFill>
          </p:spPr>
          <p:txBody>
            <a:bodyPr/>
            <a:lstStyle/>
            <a:p>
              <a:endParaRPr lang="en-US"/>
            </a:p>
          </p:txBody>
        </p:sp>
      </p:grpSp>
      <p:sp>
        <p:nvSpPr>
          <p:cNvPr id="18" name="TextBox 18"/>
          <p:cNvSpPr txBox="1"/>
          <p:nvPr/>
        </p:nvSpPr>
        <p:spPr>
          <a:xfrm>
            <a:off x="1409242" y="8632291"/>
            <a:ext cx="1736408" cy="1295400"/>
          </a:xfrm>
          <a:prstGeom prst="rect">
            <a:avLst/>
          </a:prstGeom>
        </p:spPr>
        <p:txBody>
          <a:bodyPr lIns="0" tIns="0" rIns="0" bIns="0" rtlCol="0" anchor="t">
            <a:spAutoFit/>
          </a:bodyPr>
          <a:lstStyle/>
          <a:p>
            <a:pPr algn="just">
              <a:lnSpc>
                <a:spcPts val="2487"/>
              </a:lnSpc>
            </a:pPr>
            <a:r>
              <a:rPr lang="en-US" sz="2073" spc="275">
                <a:solidFill>
                  <a:srgbClr val="FFFFFF"/>
                </a:solidFill>
                <a:latin typeface="Carlito"/>
                <a:ea typeface="Carlito"/>
                <a:cs typeface="Carlito"/>
                <a:sym typeface="Carlito"/>
              </a:rPr>
              <a:t>AUTUMN 1 – COUNTING ON KATHERINE</a:t>
            </a:r>
          </a:p>
        </p:txBody>
      </p:sp>
      <p:sp>
        <p:nvSpPr>
          <p:cNvPr id="19" name="TextBox 19"/>
          <p:cNvSpPr txBox="1"/>
          <p:nvPr/>
        </p:nvSpPr>
        <p:spPr>
          <a:xfrm>
            <a:off x="6776274" y="8814714"/>
            <a:ext cx="1669732" cy="1295400"/>
          </a:xfrm>
          <a:prstGeom prst="rect">
            <a:avLst/>
          </a:prstGeom>
        </p:spPr>
        <p:txBody>
          <a:bodyPr lIns="0" tIns="0" rIns="0" bIns="0" rtlCol="0" anchor="t">
            <a:spAutoFit/>
          </a:bodyPr>
          <a:lstStyle/>
          <a:p>
            <a:pPr algn="l">
              <a:lnSpc>
                <a:spcPts val="2487"/>
              </a:lnSpc>
            </a:pPr>
            <a:r>
              <a:rPr lang="en-US" sz="2073" spc="275">
                <a:solidFill>
                  <a:srgbClr val="FFFFFF"/>
                </a:solidFill>
                <a:latin typeface="Carlito"/>
                <a:ea typeface="Carlito"/>
                <a:cs typeface="Carlito"/>
                <a:sym typeface="Carlito"/>
              </a:rPr>
              <a:t>AUTUMN 2 – CLOUD TEA MONKEYS</a:t>
            </a:r>
          </a:p>
        </p:txBody>
      </p:sp>
      <p:sp>
        <p:nvSpPr>
          <p:cNvPr id="20" name="TextBox 20"/>
          <p:cNvSpPr txBox="1"/>
          <p:nvPr/>
        </p:nvSpPr>
        <p:spPr>
          <a:xfrm>
            <a:off x="9439466" y="8796578"/>
            <a:ext cx="1449704" cy="1114425"/>
          </a:xfrm>
          <a:prstGeom prst="rect">
            <a:avLst/>
          </a:prstGeom>
        </p:spPr>
        <p:txBody>
          <a:bodyPr lIns="0" tIns="0" rIns="0" bIns="0" rtlCol="0" anchor="t">
            <a:spAutoFit/>
          </a:bodyPr>
          <a:lstStyle/>
          <a:p>
            <a:pPr algn="just">
              <a:lnSpc>
                <a:spcPts val="2825"/>
              </a:lnSpc>
            </a:pPr>
            <a:r>
              <a:rPr lang="en-US" sz="2354" spc="313">
                <a:solidFill>
                  <a:srgbClr val="FFFFFF"/>
                </a:solidFill>
                <a:latin typeface="Carlito"/>
                <a:ea typeface="Carlito"/>
                <a:cs typeface="Carlito"/>
                <a:sym typeface="Carlito"/>
              </a:rPr>
              <a:t>SPRING 1 – STONE AGE BOY</a:t>
            </a:r>
          </a:p>
        </p:txBody>
      </p:sp>
      <p:sp>
        <p:nvSpPr>
          <p:cNvPr id="21" name="TextBox 21"/>
          <p:cNvSpPr txBox="1"/>
          <p:nvPr/>
        </p:nvSpPr>
        <p:spPr>
          <a:xfrm>
            <a:off x="12466130" y="8820200"/>
            <a:ext cx="1419225" cy="1295400"/>
          </a:xfrm>
          <a:prstGeom prst="rect">
            <a:avLst/>
          </a:prstGeom>
        </p:spPr>
        <p:txBody>
          <a:bodyPr lIns="0" tIns="0" rIns="0" bIns="0" rtlCol="0" anchor="t">
            <a:spAutoFit/>
          </a:bodyPr>
          <a:lstStyle/>
          <a:p>
            <a:pPr algn="l">
              <a:lnSpc>
                <a:spcPts val="2487"/>
              </a:lnSpc>
            </a:pPr>
            <a:r>
              <a:rPr lang="en-US" sz="2073" spc="275">
                <a:solidFill>
                  <a:srgbClr val="FFFFFF"/>
                </a:solidFill>
                <a:latin typeface="Carlito"/>
                <a:ea typeface="Carlito"/>
                <a:cs typeface="Carlito"/>
                <a:sym typeface="Carlito"/>
              </a:rPr>
              <a:t>SPRING 2 – BIG BLUE WHALE.</a:t>
            </a:r>
          </a:p>
        </p:txBody>
      </p:sp>
      <p:sp>
        <p:nvSpPr>
          <p:cNvPr id="22" name="TextBox 22"/>
          <p:cNvSpPr txBox="1"/>
          <p:nvPr/>
        </p:nvSpPr>
        <p:spPr>
          <a:xfrm>
            <a:off x="14871002" y="5093335"/>
            <a:ext cx="1715452" cy="762000"/>
          </a:xfrm>
          <a:prstGeom prst="rect">
            <a:avLst/>
          </a:prstGeom>
        </p:spPr>
        <p:txBody>
          <a:bodyPr lIns="0" tIns="0" rIns="0" bIns="0" rtlCol="0" anchor="t">
            <a:spAutoFit/>
          </a:bodyPr>
          <a:lstStyle/>
          <a:p>
            <a:pPr algn="l">
              <a:lnSpc>
                <a:spcPts val="2825"/>
              </a:lnSpc>
            </a:pPr>
            <a:r>
              <a:rPr lang="en-US" sz="2354" spc="313">
                <a:solidFill>
                  <a:srgbClr val="FFFFFF"/>
                </a:solidFill>
                <a:latin typeface="Carlito"/>
                <a:ea typeface="Carlito"/>
                <a:cs typeface="Carlito"/>
                <a:sym typeface="Carlito"/>
              </a:rPr>
              <a:t>SUMMER 1 – JOURNEY</a:t>
            </a:r>
          </a:p>
        </p:txBody>
      </p:sp>
      <p:sp>
        <p:nvSpPr>
          <p:cNvPr id="23" name="TextBox 23"/>
          <p:cNvSpPr txBox="1"/>
          <p:nvPr/>
        </p:nvSpPr>
        <p:spPr>
          <a:xfrm>
            <a:off x="15024735" y="2583040"/>
            <a:ext cx="1997393" cy="1295400"/>
          </a:xfrm>
          <a:prstGeom prst="rect">
            <a:avLst/>
          </a:prstGeom>
        </p:spPr>
        <p:txBody>
          <a:bodyPr lIns="0" tIns="0" rIns="0" bIns="0" rtlCol="0" anchor="t">
            <a:spAutoFit/>
          </a:bodyPr>
          <a:lstStyle/>
          <a:p>
            <a:pPr algn="l">
              <a:lnSpc>
                <a:spcPts val="2487"/>
              </a:lnSpc>
            </a:pPr>
            <a:r>
              <a:rPr lang="en-US" sz="2073" spc="275">
                <a:solidFill>
                  <a:srgbClr val="FFFFFF"/>
                </a:solidFill>
                <a:latin typeface="Carlito"/>
                <a:ea typeface="Carlito"/>
                <a:cs typeface="Carlito"/>
                <a:sym typeface="Carlito"/>
              </a:rPr>
              <a:t>SUMMER 2 – THE MERCHANT OF VENICE</a:t>
            </a:r>
          </a:p>
        </p:txBody>
      </p:sp>
      <p:grpSp>
        <p:nvGrpSpPr>
          <p:cNvPr id="24" name="Group 24"/>
          <p:cNvGrpSpPr/>
          <p:nvPr/>
        </p:nvGrpSpPr>
        <p:grpSpPr>
          <a:xfrm>
            <a:off x="14660116" y="530352"/>
            <a:ext cx="1620774" cy="1794508"/>
            <a:chOff x="0" y="0"/>
            <a:chExt cx="2161032" cy="2392678"/>
          </a:xfrm>
        </p:grpSpPr>
        <p:sp>
          <p:nvSpPr>
            <p:cNvPr id="25" name="Freeform 25"/>
            <p:cNvSpPr/>
            <p:nvPr/>
          </p:nvSpPr>
          <p:spPr>
            <a:xfrm>
              <a:off x="0" y="0"/>
              <a:ext cx="2161032" cy="2392680"/>
            </a:xfrm>
            <a:custGeom>
              <a:avLst/>
              <a:gdLst/>
              <a:ahLst/>
              <a:cxnLst/>
              <a:rect l="l" t="t" r="r" b="b"/>
              <a:pathLst>
                <a:path w="2161032" h="2392680">
                  <a:moveTo>
                    <a:pt x="0" y="0"/>
                  </a:moveTo>
                  <a:lnTo>
                    <a:pt x="2161032" y="0"/>
                  </a:lnTo>
                  <a:lnTo>
                    <a:pt x="2161032" y="2392680"/>
                  </a:lnTo>
                  <a:lnTo>
                    <a:pt x="0" y="2392680"/>
                  </a:lnTo>
                  <a:lnTo>
                    <a:pt x="0" y="0"/>
                  </a:lnTo>
                  <a:close/>
                </a:path>
              </a:pathLst>
            </a:custGeom>
            <a:blipFill>
              <a:blip r:embed="rId8"/>
              <a:stretch>
                <a:fillRect t="-32" b="-32"/>
              </a:stretch>
            </a:blipFill>
          </p:spPr>
          <p:txBody>
            <a:bodyPr/>
            <a:lstStyle/>
            <a:p>
              <a:endParaRPr lang="en-US"/>
            </a:p>
          </p:txBody>
        </p:sp>
      </p:grpSp>
      <p:grpSp>
        <p:nvGrpSpPr>
          <p:cNvPr id="26" name="Group 26"/>
          <p:cNvGrpSpPr/>
          <p:nvPr/>
        </p:nvGrpSpPr>
        <p:grpSpPr>
          <a:xfrm>
            <a:off x="12435839" y="1138428"/>
            <a:ext cx="2187702" cy="2576322"/>
            <a:chOff x="0" y="0"/>
            <a:chExt cx="2916936" cy="3435096"/>
          </a:xfrm>
        </p:grpSpPr>
        <p:sp>
          <p:nvSpPr>
            <p:cNvPr id="27" name="Freeform 27"/>
            <p:cNvSpPr/>
            <p:nvPr/>
          </p:nvSpPr>
          <p:spPr>
            <a:xfrm>
              <a:off x="0" y="0"/>
              <a:ext cx="2916936" cy="3435096"/>
            </a:xfrm>
            <a:custGeom>
              <a:avLst/>
              <a:gdLst/>
              <a:ahLst/>
              <a:cxnLst/>
              <a:rect l="l" t="t" r="r" b="b"/>
              <a:pathLst>
                <a:path w="2916936" h="3435096">
                  <a:moveTo>
                    <a:pt x="0" y="0"/>
                  </a:moveTo>
                  <a:lnTo>
                    <a:pt x="2916936" y="0"/>
                  </a:lnTo>
                  <a:lnTo>
                    <a:pt x="2916936" y="3435096"/>
                  </a:lnTo>
                  <a:lnTo>
                    <a:pt x="0" y="3435096"/>
                  </a:lnTo>
                  <a:lnTo>
                    <a:pt x="0" y="0"/>
                  </a:lnTo>
                  <a:close/>
                </a:path>
              </a:pathLst>
            </a:custGeom>
            <a:blipFill>
              <a:blip r:embed="rId9"/>
              <a:stretch>
                <a:fillRect l="-20" r="-20"/>
              </a:stretch>
            </a:blipFill>
          </p:spPr>
          <p:txBody>
            <a:bodyPr/>
            <a:lstStyle/>
            <a:p>
              <a:endParaRPr 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9765470" y="3239707"/>
            <a:ext cx="7728531" cy="6018593"/>
          </a:xfrm>
          <a:custGeom>
            <a:avLst/>
            <a:gdLst/>
            <a:ahLst/>
            <a:cxnLst/>
            <a:rect l="l" t="t" r="r" b="b"/>
            <a:pathLst>
              <a:path w="7728531" h="6018593">
                <a:moveTo>
                  <a:pt x="0" y="0"/>
                </a:moveTo>
                <a:lnTo>
                  <a:pt x="7728531" y="0"/>
                </a:lnTo>
                <a:lnTo>
                  <a:pt x="7728531" y="6018593"/>
                </a:lnTo>
                <a:lnTo>
                  <a:pt x="0" y="6018593"/>
                </a:lnTo>
                <a:lnTo>
                  <a:pt x="0" y="0"/>
                </a:lnTo>
                <a:close/>
              </a:path>
            </a:pathLst>
          </a:custGeom>
          <a:blipFill>
            <a:blip r:embed="rId3"/>
            <a:stretch>
              <a:fillRect/>
            </a:stretch>
          </a:blipFill>
        </p:spPr>
        <p:txBody>
          <a:bodyPr/>
          <a:lstStyle/>
          <a:p>
            <a:endParaRPr lang="en-US"/>
          </a:p>
        </p:txBody>
      </p:sp>
      <p:sp>
        <p:nvSpPr>
          <p:cNvPr id="5" name="Freeform 5"/>
          <p:cNvSpPr/>
          <p:nvPr/>
        </p:nvSpPr>
        <p:spPr>
          <a:xfrm>
            <a:off x="899693" y="3670941"/>
            <a:ext cx="7898701" cy="5983266"/>
          </a:xfrm>
          <a:custGeom>
            <a:avLst/>
            <a:gdLst/>
            <a:ahLst/>
            <a:cxnLst/>
            <a:rect l="l" t="t" r="r" b="b"/>
            <a:pathLst>
              <a:path w="7898701" h="5983266">
                <a:moveTo>
                  <a:pt x="0" y="0"/>
                </a:moveTo>
                <a:lnTo>
                  <a:pt x="7898701" y="0"/>
                </a:lnTo>
                <a:lnTo>
                  <a:pt x="7898701" y="5983265"/>
                </a:lnTo>
                <a:lnTo>
                  <a:pt x="0" y="5983265"/>
                </a:lnTo>
                <a:lnTo>
                  <a:pt x="0" y="0"/>
                </a:lnTo>
                <a:close/>
              </a:path>
            </a:pathLst>
          </a:custGeom>
          <a:blipFill>
            <a:blip r:embed="rId4"/>
            <a:stretch>
              <a:fillRect/>
            </a:stretch>
          </a:blipFill>
        </p:spPr>
        <p:txBody>
          <a:bodyPr/>
          <a:lstStyle/>
          <a:p>
            <a:endParaRPr lang="en-US"/>
          </a:p>
        </p:txBody>
      </p:sp>
      <p:sp>
        <p:nvSpPr>
          <p:cNvPr id="6" name="TextBox 6"/>
          <p:cNvSpPr txBox="1"/>
          <p:nvPr/>
        </p:nvSpPr>
        <p:spPr>
          <a:xfrm>
            <a:off x="10364342" y="1429257"/>
            <a:ext cx="7493318" cy="962025"/>
          </a:xfrm>
          <a:prstGeom prst="rect">
            <a:avLst/>
          </a:prstGeom>
        </p:spPr>
        <p:txBody>
          <a:bodyPr lIns="0" tIns="0" rIns="0" bIns="0" rtlCol="0" anchor="t">
            <a:spAutoFit/>
          </a:bodyPr>
          <a:lstStyle/>
          <a:p>
            <a:pPr algn="l">
              <a:lnSpc>
                <a:spcPts val="7593"/>
              </a:lnSpc>
            </a:pPr>
            <a:r>
              <a:rPr lang="en-US" sz="6328" spc="-126">
                <a:solidFill>
                  <a:srgbClr val="FFFFFF"/>
                </a:solidFill>
                <a:latin typeface="Radley"/>
                <a:ea typeface="Radley"/>
                <a:cs typeface="Radley"/>
                <a:sym typeface="Radley"/>
              </a:rPr>
              <a:t>Guided Reading Book</a:t>
            </a:r>
          </a:p>
        </p:txBody>
      </p:sp>
      <p:sp>
        <p:nvSpPr>
          <p:cNvPr id="7" name="TextBox 7"/>
          <p:cNvSpPr txBox="1"/>
          <p:nvPr/>
        </p:nvSpPr>
        <p:spPr>
          <a:xfrm>
            <a:off x="372769" y="398195"/>
            <a:ext cx="8952548" cy="927815"/>
          </a:xfrm>
          <a:prstGeom prst="rect">
            <a:avLst/>
          </a:prstGeom>
        </p:spPr>
        <p:txBody>
          <a:bodyPr lIns="0" tIns="0" rIns="0" bIns="0" rtlCol="0" anchor="t">
            <a:spAutoFit/>
          </a:bodyPr>
          <a:lstStyle/>
          <a:p>
            <a:pPr algn="l">
              <a:lnSpc>
                <a:spcPts val="3406"/>
              </a:lnSpc>
            </a:pPr>
            <a:r>
              <a:rPr lang="en-US" sz="2989" spc="397">
                <a:solidFill>
                  <a:srgbClr val="FFFFFF"/>
                </a:solidFill>
                <a:latin typeface="Carlito"/>
                <a:ea typeface="Carlito"/>
                <a:cs typeface="Carlito"/>
                <a:sym typeface="Carlito"/>
              </a:rPr>
              <a:t>-Every half term we will be covering a</a:t>
            </a:r>
          </a:p>
          <a:p>
            <a:pPr algn="l">
              <a:lnSpc>
                <a:spcPts val="3406"/>
              </a:lnSpc>
            </a:pPr>
            <a:r>
              <a:rPr lang="en-US" sz="2989" spc="397">
                <a:solidFill>
                  <a:srgbClr val="FFFFFF"/>
                </a:solidFill>
                <a:latin typeface="Carlito"/>
                <a:ea typeface="Carlito"/>
                <a:cs typeface="Carlito"/>
                <a:sym typeface="Carlito"/>
              </a:rPr>
              <a:t>different class guided reading book.</a:t>
            </a:r>
          </a:p>
        </p:txBody>
      </p:sp>
      <p:sp>
        <p:nvSpPr>
          <p:cNvPr id="8" name="TextBox 8"/>
          <p:cNvSpPr txBox="1"/>
          <p:nvPr/>
        </p:nvSpPr>
        <p:spPr>
          <a:xfrm>
            <a:off x="372769" y="2353182"/>
            <a:ext cx="9014460" cy="2014737"/>
          </a:xfrm>
          <a:prstGeom prst="rect">
            <a:avLst/>
          </a:prstGeom>
        </p:spPr>
        <p:txBody>
          <a:bodyPr lIns="0" tIns="0" rIns="0" bIns="0" rtlCol="0" anchor="t">
            <a:spAutoFit/>
          </a:bodyPr>
          <a:lstStyle/>
          <a:p>
            <a:pPr algn="l">
              <a:lnSpc>
                <a:spcPts val="3745"/>
              </a:lnSpc>
            </a:pPr>
            <a:r>
              <a:rPr lang="en-US" sz="3465" spc="460">
                <a:solidFill>
                  <a:srgbClr val="FFFFFF"/>
                </a:solidFill>
                <a:latin typeface="Carlito"/>
                <a:ea typeface="Carlito"/>
                <a:cs typeface="Carlito"/>
                <a:sym typeface="Carlito"/>
              </a:rPr>
              <a:t>-Our first is ‘The Sea Book’ </a:t>
            </a:r>
          </a:p>
          <a:p>
            <a:pPr algn="l">
              <a:lnSpc>
                <a:spcPts val="3746"/>
              </a:lnSpc>
            </a:pPr>
            <a:r>
              <a:rPr lang="en-US" sz="3465" spc="460">
                <a:solidFill>
                  <a:srgbClr val="FFFFFF"/>
                </a:solidFill>
                <a:latin typeface="Carlito"/>
                <a:ea typeface="Carlito"/>
                <a:cs typeface="Carlito"/>
                <a:sym typeface="Carlito"/>
              </a:rPr>
              <a:t>by Charlotte Milner.</a:t>
            </a:r>
          </a:p>
          <a:p>
            <a:pPr algn="l">
              <a:lnSpc>
                <a:spcPts val="4158"/>
              </a:lnSpc>
            </a:pPr>
            <a:endParaRPr lang="en-US" sz="3465" spc="460">
              <a:solidFill>
                <a:srgbClr val="FFFFFF"/>
              </a:solidFill>
              <a:latin typeface="Carlito"/>
              <a:ea typeface="Carlito"/>
              <a:cs typeface="Carlito"/>
              <a:sym typeface="Carlito"/>
            </a:endParaRPr>
          </a:p>
          <a:p>
            <a:pPr algn="l">
              <a:lnSpc>
                <a:spcPts val="3742"/>
              </a:lnSpc>
            </a:pPr>
            <a:endParaRPr lang="en-US" sz="3465" spc="460">
              <a:solidFill>
                <a:srgbClr val="FFFFFF"/>
              </a:solidFill>
              <a:latin typeface="Carlito"/>
              <a:ea typeface="Carlito"/>
              <a:cs typeface="Carlito"/>
              <a:sym typeface="Carli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a:p>
          </p:txBody>
        </p:sp>
      </p:grpSp>
      <p:sp>
        <p:nvSpPr>
          <p:cNvPr id="6" name="TextBox 6"/>
          <p:cNvSpPr txBox="1"/>
          <p:nvPr/>
        </p:nvSpPr>
        <p:spPr>
          <a:xfrm>
            <a:off x="12951714" y="2737916"/>
            <a:ext cx="4361497" cy="944535"/>
          </a:xfrm>
          <a:prstGeom prst="rect">
            <a:avLst/>
          </a:prstGeom>
        </p:spPr>
        <p:txBody>
          <a:bodyPr lIns="0" tIns="0" rIns="0" bIns="0" rtlCol="0" anchor="t">
            <a:spAutoFit/>
          </a:bodyPr>
          <a:lstStyle/>
          <a:p>
            <a:pPr algn="r">
              <a:lnSpc>
                <a:spcPts val="7358"/>
              </a:lnSpc>
            </a:pPr>
            <a:r>
              <a:rPr lang="en-US" sz="6454" spc="-129">
                <a:solidFill>
                  <a:srgbClr val="FFFFFF"/>
                </a:solidFill>
                <a:latin typeface="Radley"/>
                <a:ea typeface="Radley"/>
                <a:cs typeface="Radley"/>
                <a:sym typeface="Radley"/>
              </a:rPr>
              <a:t>Reading</a:t>
            </a:r>
          </a:p>
        </p:txBody>
      </p:sp>
      <p:sp>
        <p:nvSpPr>
          <p:cNvPr id="7" name="TextBox 7"/>
          <p:cNvSpPr txBox="1"/>
          <p:nvPr/>
        </p:nvSpPr>
        <p:spPr>
          <a:xfrm>
            <a:off x="352653" y="144524"/>
            <a:ext cx="8214360" cy="723900"/>
          </a:xfrm>
          <a:prstGeom prst="rect">
            <a:avLst/>
          </a:prstGeom>
        </p:spPr>
        <p:txBody>
          <a:bodyPr lIns="0" tIns="0" rIns="0" bIns="0" rtlCol="0" anchor="t">
            <a:spAutoFit/>
          </a:bodyPr>
          <a:lstStyle/>
          <a:p>
            <a:pPr algn="l">
              <a:lnSpc>
                <a:spcPts val="5759"/>
              </a:lnSpc>
            </a:pPr>
            <a:r>
              <a:rPr lang="en-US" sz="4800" i="1">
                <a:solidFill>
                  <a:srgbClr val="FFFFFF"/>
                </a:solidFill>
                <a:latin typeface="Radley Italics"/>
                <a:ea typeface="Radley Italics"/>
                <a:cs typeface="Radley Italics"/>
                <a:sym typeface="Radley Italics"/>
              </a:rPr>
              <a:t>Our reading reward system!</a:t>
            </a:r>
          </a:p>
        </p:txBody>
      </p:sp>
      <p:sp>
        <p:nvSpPr>
          <p:cNvPr id="8" name="TextBox 8"/>
          <p:cNvSpPr txBox="1"/>
          <p:nvPr/>
        </p:nvSpPr>
        <p:spPr>
          <a:xfrm>
            <a:off x="352653" y="5483287"/>
            <a:ext cx="303847" cy="609600"/>
          </a:xfrm>
          <a:prstGeom prst="rect">
            <a:avLst/>
          </a:prstGeom>
        </p:spPr>
        <p:txBody>
          <a:bodyPr lIns="0" tIns="0" rIns="0" bIns="0" rtlCol="0" anchor="t">
            <a:spAutoFit/>
          </a:bodyPr>
          <a:lstStyle/>
          <a:p>
            <a:pPr algn="l">
              <a:lnSpc>
                <a:spcPts val="4320"/>
              </a:lnSpc>
            </a:pPr>
            <a:r>
              <a:rPr lang="en-US" sz="3600" spc="478">
                <a:solidFill>
                  <a:srgbClr val="FFFFFF"/>
                </a:solidFill>
                <a:latin typeface="Carlito"/>
                <a:ea typeface="Carlito"/>
                <a:cs typeface="Carlito"/>
                <a:sym typeface="Carlito"/>
              </a:rPr>
              <a:t>-</a:t>
            </a:r>
          </a:p>
        </p:txBody>
      </p:sp>
      <p:sp>
        <p:nvSpPr>
          <p:cNvPr id="9" name="TextBox 9"/>
          <p:cNvSpPr txBox="1"/>
          <p:nvPr/>
        </p:nvSpPr>
        <p:spPr>
          <a:xfrm>
            <a:off x="352653" y="8047710"/>
            <a:ext cx="9500235" cy="1712438"/>
          </a:xfrm>
          <a:prstGeom prst="rect">
            <a:avLst/>
          </a:prstGeom>
        </p:spPr>
        <p:txBody>
          <a:bodyPr lIns="0" tIns="0" rIns="0" bIns="0" rtlCol="0" anchor="t">
            <a:spAutoFit/>
          </a:bodyPr>
          <a:lstStyle/>
          <a:p>
            <a:pPr algn="l">
              <a:lnSpc>
                <a:spcPts val="3228"/>
              </a:lnSpc>
            </a:pPr>
            <a:r>
              <a:rPr lang="en-US" sz="2989" spc="397">
                <a:solidFill>
                  <a:srgbClr val="FFFFFF"/>
                </a:solidFill>
                <a:latin typeface="Carlito"/>
                <a:ea typeface="Carlito"/>
                <a:cs typeface="Carlito"/>
                <a:sym typeface="Carlito"/>
              </a:rPr>
              <a:t>Each child will be given a card and they can collect stickers and class dojos based on the number of reads at home that they have completed.</a:t>
            </a:r>
          </a:p>
        </p:txBody>
      </p:sp>
      <p:pic>
        <p:nvPicPr>
          <p:cNvPr id="10" name="Picture 9">
            <a:extLst>
              <a:ext uri="{FF2B5EF4-FFF2-40B4-BE49-F238E27FC236}">
                <a16:creationId xmlns:a16="http://schemas.microsoft.com/office/drawing/2014/main" id="{D7E1D37A-1D92-18AE-CB59-2AB8AFAB3D0B}"/>
              </a:ext>
            </a:extLst>
          </p:cNvPr>
          <p:cNvPicPr>
            <a:picLocks noChangeAspect="1"/>
          </p:cNvPicPr>
          <p:nvPr/>
        </p:nvPicPr>
        <p:blipFill>
          <a:blip r:embed="rId4"/>
          <a:stretch>
            <a:fillRect/>
          </a:stretch>
        </p:blipFill>
        <p:spPr>
          <a:xfrm>
            <a:off x="2636379" y="878815"/>
            <a:ext cx="5486400" cy="70485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a:extLst>
            <a:ext uri="{FF2B5EF4-FFF2-40B4-BE49-F238E27FC236}">
              <a16:creationId xmlns:a16="http://schemas.microsoft.com/office/drawing/2014/main" id="{568FD590-7E15-388F-CFB5-1899D838E88C}"/>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9E29C1EE-D0DD-CAA1-1FDD-5678D89231B9}"/>
              </a:ext>
            </a:extLst>
          </p:cNvPr>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a:extLst>
              <a:ext uri="{FF2B5EF4-FFF2-40B4-BE49-F238E27FC236}">
                <a16:creationId xmlns:a16="http://schemas.microsoft.com/office/drawing/2014/main" id="{57410EC6-C05C-DF69-B929-9FD793592532}"/>
              </a:ext>
            </a:extLst>
          </p:cNvPr>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a:extLst>
              <a:ext uri="{FF2B5EF4-FFF2-40B4-BE49-F238E27FC236}">
                <a16:creationId xmlns:a16="http://schemas.microsoft.com/office/drawing/2014/main" id="{06BF2838-FE7F-3C14-D04A-243A9AE27E55}"/>
              </a:ext>
            </a:extLst>
          </p:cNvPr>
          <p:cNvGrpSpPr/>
          <p:nvPr/>
        </p:nvGrpSpPr>
        <p:grpSpPr>
          <a:xfrm>
            <a:off x="16132300" y="9539478"/>
            <a:ext cx="1321308" cy="509778"/>
            <a:chOff x="0" y="0"/>
            <a:chExt cx="1761744" cy="679704"/>
          </a:xfrm>
        </p:grpSpPr>
        <p:sp>
          <p:nvSpPr>
            <p:cNvPr id="5" name="Freeform 5">
              <a:extLst>
                <a:ext uri="{FF2B5EF4-FFF2-40B4-BE49-F238E27FC236}">
                  <a16:creationId xmlns:a16="http://schemas.microsoft.com/office/drawing/2014/main" id="{14D3A635-CA12-A36E-C7F5-A7BD9E0CAE42}"/>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a:p>
          </p:txBody>
        </p:sp>
      </p:grpSp>
      <p:sp>
        <p:nvSpPr>
          <p:cNvPr id="7" name="TextBox 7">
            <a:extLst>
              <a:ext uri="{FF2B5EF4-FFF2-40B4-BE49-F238E27FC236}">
                <a16:creationId xmlns:a16="http://schemas.microsoft.com/office/drawing/2014/main" id="{7C1A9F36-CD50-CBC1-5664-F8D5EE3A8FA7}"/>
              </a:ext>
            </a:extLst>
          </p:cNvPr>
          <p:cNvSpPr txBox="1"/>
          <p:nvPr/>
        </p:nvSpPr>
        <p:spPr>
          <a:xfrm>
            <a:off x="656500" y="349373"/>
            <a:ext cx="14020799" cy="1477199"/>
          </a:xfrm>
          <a:prstGeom prst="rect">
            <a:avLst/>
          </a:prstGeom>
        </p:spPr>
        <p:txBody>
          <a:bodyPr wrap="square" lIns="0" tIns="0" rIns="0" bIns="0" rtlCol="0" anchor="t">
            <a:spAutoFit/>
          </a:bodyPr>
          <a:lstStyle/>
          <a:p>
            <a:pPr algn="l">
              <a:lnSpc>
                <a:spcPts val="5759"/>
              </a:lnSpc>
            </a:pPr>
            <a:r>
              <a:rPr lang="en-US" sz="4800" i="1" dirty="0">
                <a:solidFill>
                  <a:srgbClr val="FFFFFF"/>
                </a:solidFill>
                <a:latin typeface="Radley Italics"/>
                <a:ea typeface="Radley Italics"/>
                <a:cs typeface="Radley Italics"/>
                <a:sym typeface="Radley Italics"/>
              </a:rPr>
              <a:t>Our New KS2 Reading Scheme</a:t>
            </a:r>
          </a:p>
          <a:p>
            <a:pPr algn="l">
              <a:lnSpc>
                <a:spcPts val="5759"/>
              </a:lnSpc>
            </a:pPr>
            <a:endParaRPr lang="en-US" sz="4800" i="1" dirty="0">
              <a:solidFill>
                <a:srgbClr val="FFFFFF"/>
              </a:solidFill>
              <a:latin typeface="Radley Italics"/>
              <a:ea typeface="Radley Italics"/>
              <a:cs typeface="Radley Italics"/>
              <a:sym typeface="Radley Italics"/>
            </a:endParaRPr>
          </a:p>
        </p:txBody>
      </p:sp>
      <p:sp>
        <p:nvSpPr>
          <p:cNvPr id="8" name="TextBox 8">
            <a:extLst>
              <a:ext uri="{FF2B5EF4-FFF2-40B4-BE49-F238E27FC236}">
                <a16:creationId xmlns:a16="http://schemas.microsoft.com/office/drawing/2014/main" id="{78A6D1F0-984C-715B-CA9A-0349BFAB45F1}"/>
              </a:ext>
            </a:extLst>
          </p:cNvPr>
          <p:cNvSpPr txBox="1"/>
          <p:nvPr/>
        </p:nvSpPr>
        <p:spPr>
          <a:xfrm>
            <a:off x="352653" y="5483287"/>
            <a:ext cx="303847" cy="609600"/>
          </a:xfrm>
          <a:prstGeom prst="rect">
            <a:avLst/>
          </a:prstGeom>
        </p:spPr>
        <p:txBody>
          <a:bodyPr lIns="0" tIns="0" rIns="0" bIns="0" rtlCol="0" anchor="t">
            <a:spAutoFit/>
          </a:bodyPr>
          <a:lstStyle/>
          <a:p>
            <a:pPr algn="l">
              <a:lnSpc>
                <a:spcPts val="4320"/>
              </a:lnSpc>
            </a:pPr>
            <a:r>
              <a:rPr lang="en-US" sz="3600" spc="478">
                <a:solidFill>
                  <a:srgbClr val="FFFFFF"/>
                </a:solidFill>
                <a:latin typeface="Carlito"/>
                <a:ea typeface="Carlito"/>
                <a:cs typeface="Carlito"/>
                <a:sym typeface="Carlito"/>
              </a:rPr>
              <a:t>-</a:t>
            </a:r>
          </a:p>
        </p:txBody>
      </p:sp>
      <p:sp>
        <p:nvSpPr>
          <p:cNvPr id="11" name="TextBox 10">
            <a:extLst>
              <a:ext uri="{FF2B5EF4-FFF2-40B4-BE49-F238E27FC236}">
                <a16:creationId xmlns:a16="http://schemas.microsoft.com/office/drawing/2014/main" id="{5B119AC2-88E9-7110-EA0D-DE7E76554DC9}"/>
              </a:ext>
            </a:extLst>
          </p:cNvPr>
          <p:cNvSpPr txBox="1"/>
          <p:nvPr/>
        </p:nvSpPr>
        <p:spPr>
          <a:xfrm>
            <a:off x="1752600" y="1456720"/>
            <a:ext cx="14020800" cy="1320874"/>
          </a:xfrm>
          <a:prstGeom prst="rect">
            <a:avLst/>
          </a:prstGeom>
          <a:noFill/>
        </p:spPr>
        <p:txBody>
          <a:bodyPr wrap="square" lIns="0" tIns="0" rIns="0" bIns="0" anchor="t">
            <a:spAutoFit/>
          </a:bodyPr>
          <a:lstStyle/>
          <a:p>
            <a:pPr>
              <a:lnSpc>
                <a:spcPts val="3543"/>
              </a:lnSpc>
            </a:pPr>
            <a:r>
              <a:rPr sz="2363" b="1" dirty="0">
                <a:solidFill>
                  <a:schemeClr val="bg1"/>
                </a:solidFill>
                <a:latin typeface="DM Sans"/>
              </a:rPr>
              <a:t>Matched to Ability:</a:t>
            </a:r>
            <a:r>
              <a:rPr sz="2363" dirty="0">
                <a:solidFill>
                  <a:schemeClr val="bg1"/>
                </a:solidFill>
                <a:latin typeface="DM Sans"/>
              </a:rPr>
              <a:t> Every KS2 child has been carefully assigned a reading book that is perfectly suited to their current reading ability to ensure confident progress.</a:t>
            </a:r>
            <a:r>
              <a:rPr lang="en-GB" sz="2363" dirty="0">
                <a:solidFill>
                  <a:schemeClr val="bg1"/>
                </a:solidFill>
                <a:latin typeface="DM Sans"/>
              </a:rPr>
              <a:t> The children were assessed at the end of the previous academic year, ready to hit the ground running from September. </a:t>
            </a:r>
            <a:endParaRPr sz="2363" dirty="0">
              <a:solidFill>
                <a:schemeClr val="bg1"/>
              </a:solidFill>
              <a:latin typeface="DM Sans"/>
            </a:endParaRPr>
          </a:p>
        </p:txBody>
      </p:sp>
      <p:sp>
        <p:nvSpPr>
          <p:cNvPr id="12" name="TextBox 11">
            <a:extLst>
              <a:ext uri="{FF2B5EF4-FFF2-40B4-BE49-F238E27FC236}">
                <a16:creationId xmlns:a16="http://schemas.microsoft.com/office/drawing/2014/main" id="{DE171F3B-D0DB-4C87-59A1-A42C0B39A5F6}"/>
              </a:ext>
            </a:extLst>
          </p:cNvPr>
          <p:cNvSpPr txBox="1"/>
          <p:nvPr/>
        </p:nvSpPr>
        <p:spPr>
          <a:xfrm>
            <a:off x="1752600" y="3149788"/>
            <a:ext cx="11506200" cy="872034"/>
          </a:xfrm>
          <a:prstGeom prst="rect">
            <a:avLst/>
          </a:prstGeom>
          <a:noFill/>
        </p:spPr>
        <p:txBody>
          <a:bodyPr wrap="square" lIns="0" tIns="0" rIns="0" bIns="0" anchor="t">
            <a:spAutoFit/>
          </a:bodyPr>
          <a:lstStyle/>
          <a:p>
            <a:pPr>
              <a:lnSpc>
                <a:spcPts val="3543"/>
              </a:lnSpc>
            </a:pPr>
            <a:r>
              <a:rPr sz="2363" b="1" dirty="0">
                <a:solidFill>
                  <a:schemeClr val="bg1"/>
                </a:solidFill>
                <a:latin typeface="DM Sans"/>
              </a:rPr>
              <a:t>Reading at Home:</a:t>
            </a:r>
            <a:r>
              <a:rPr sz="2363" dirty="0">
                <a:solidFill>
                  <a:schemeClr val="bg1"/>
                </a:solidFill>
                <a:latin typeface="DM Sans"/>
              </a:rPr>
              <a:t> Reading regularly at home is vital for your child's development. Please read with them and sign their reading record.</a:t>
            </a:r>
          </a:p>
        </p:txBody>
      </p:sp>
      <p:sp>
        <p:nvSpPr>
          <p:cNvPr id="13" name="TextBox 12">
            <a:extLst>
              <a:ext uri="{FF2B5EF4-FFF2-40B4-BE49-F238E27FC236}">
                <a16:creationId xmlns:a16="http://schemas.microsoft.com/office/drawing/2014/main" id="{3519119D-F101-5ACF-D870-7AEE445DAD86}"/>
              </a:ext>
            </a:extLst>
          </p:cNvPr>
          <p:cNvSpPr txBox="1"/>
          <p:nvPr/>
        </p:nvSpPr>
        <p:spPr>
          <a:xfrm>
            <a:off x="1752600" y="4842858"/>
            <a:ext cx="11922926" cy="872034"/>
          </a:xfrm>
          <a:prstGeom prst="rect">
            <a:avLst/>
          </a:prstGeom>
          <a:noFill/>
        </p:spPr>
        <p:txBody>
          <a:bodyPr wrap="square" lIns="0" tIns="0" rIns="0" bIns="0" anchor="t">
            <a:spAutoFit/>
          </a:bodyPr>
          <a:lstStyle/>
          <a:p>
            <a:pPr>
              <a:lnSpc>
                <a:spcPts val="3543"/>
              </a:lnSpc>
            </a:pPr>
            <a:r>
              <a:rPr sz="2363" b="1" dirty="0">
                <a:solidFill>
                  <a:schemeClr val="bg1"/>
                </a:solidFill>
                <a:latin typeface="DM Sans"/>
              </a:rPr>
              <a:t>Looking After Books:</a:t>
            </a:r>
            <a:r>
              <a:rPr sz="2363" dirty="0">
                <a:solidFill>
                  <a:schemeClr val="bg1"/>
                </a:solidFill>
                <a:latin typeface="DM Sans"/>
              </a:rPr>
              <a:t> Please </a:t>
            </a:r>
            <a:r>
              <a:rPr sz="2363" dirty="0" err="1">
                <a:solidFill>
                  <a:schemeClr val="bg1"/>
                </a:solidFill>
                <a:latin typeface="DM Sans"/>
              </a:rPr>
              <a:t>tak</a:t>
            </a:r>
            <a:r>
              <a:rPr lang="en-GB" sz="2363" dirty="0">
                <a:solidFill>
                  <a:schemeClr val="bg1"/>
                </a:solidFill>
                <a:latin typeface="DM Sans"/>
              </a:rPr>
              <a:t>e</a:t>
            </a:r>
            <a:r>
              <a:rPr sz="2363" dirty="0">
                <a:solidFill>
                  <a:schemeClr val="bg1"/>
                </a:solidFill>
                <a:latin typeface="DM Sans"/>
              </a:rPr>
              <a:t> great care of our school books and ensure they are returned to school daily.</a:t>
            </a:r>
          </a:p>
        </p:txBody>
      </p:sp>
      <p:sp>
        <p:nvSpPr>
          <p:cNvPr id="14" name="TextBox 13">
            <a:extLst>
              <a:ext uri="{FF2B5EF4-FFF2-40B4-BE49-F238E27FC236}">
                <a16:creationId xmlns:a16="http://schemas.microsoft.com/office/drawing/2014/main" id="{45D9428B-9E41-1D3D-509F-4BB30F7D5CB6}"/>
              </a:ext>
            </a:extLst>
          </p:cNvPr>
          <p:cNvSpPr txBox="1"/>
          <p:nvPr/>
        </p:nvSpPr>
        <p:spPr>
          <a:xfrm>
            <a:off x="1752599" y="6535925"/>
            <a:ext cx="11922925" cy="1320874"/>
          </a:xfrm>
          <a:prstGeom prst="rect">
            <a:avLst/>
          </a:prstGeom>
          <a:noFill/>
        </p:spPr>
        <p:txBody>
          <a:bodyPr wrap="square" lIns="0" tIns="0" rIns="0" bIns="0" anchor="t">
            <a:spAutoFit/>
          </a:bodyPr>
          <a:lstStyle/>
          <a:p>
            <a:pPr>
              <a:lnSpc>
                <a:spcPts val="3543"/>
              </a:lnSpc>
            </a:pPr>
            <a:r>
              <a:rPr sz="2363" b="1" dirty="0">
                <a:solidFill>
                  <a:schemeClr val="bg1"/>
                </a:solidFill>
                <a:latin typeface="DM Sans"/>
              </a:rPr>
              <a:t>The 'Green Pen' System:</a:t>
            </a:r>
            <a:r>
              <a:rPr sz="2363" dirty="0">
                <a:solidFill>
                  <a:schemeClr val="bg1"/>
                </a:solidFill>
                <a:latin typeface="DM Sans"/>
              </a:rPr>
              <a:t> Teachers and TAs will use a green pen to write in your child's reading record. This makes it simple to distinguish between school reads and home reads!</a:t>
            </a:r>
          </a:p>
        </p:txBody>
      </p:sp>
      <p:sp>
        <p:nvSpPr>
          <p:cNvPr id="15" name="TextBox 14">
            <a:extLst>
              <a:ext uri="{FF2B5EF4-FFF2-40B4-BE49-F238E27FC236}">
                <a16:creationId xmlns:a16="http://schemas.microsoft.com/office/drawing/2014/main" id="{81C70B45-A5C6-EA56-CDF3-2BC8C98F151E}"/>
              </a:ext>
            </a:extLst>
          </p:cNvPr>
          <p:cNvSpPr txBox="1"/>
          <p:nvPr/>
        </p:nvSpPr>
        <p:spPr>
          <a:xfrm>
            <a:off x="1752599" y="8228995"/>
            <a:ext cx="11694327" cy="872034"/>
          </a:xfrm>
          <a:prstGeom prst="rect">
            <a:avLst/>
          </a:prstGeom>
          <a:noFill/>
        </p:spPr>
        <p:txBody>
          <a:bodyPr wrap="square" lIns="0" tIns="0" rIns="0" bIns="0" anchor="t">
            <a:spAutoFit/>
          </a:bodyPr>
          <a:lstStyle/>
          <a:p>
            <a:pPr>
              <a:lnSpc>
                <a:spcPts val="3543"/>
              </a:lnSpc>
            </a:pPr>
            <a:r>
              <a:rPr sz="2363" b="1" dirty="0">
                <a:solidFill>
                  <a:schemeClr val="bg1"/>
                </a:solidFill>
                <a:latin typeface="DM Sans"/>
              </a:rPr>
              <a:t>Getting Started:</a:t>
            </a:r>
            <a:r>
              <a:rPr sz="2363" dirty="0">
                <a:solidFill>
                  <a:schemeClr val="bg1"/>
                </a:solidFill>
                <a:latin typeface="DM Sans"/>
              </a:rPr>
              <a:t> Reading books and their designated reading folders will be sent home </a:t>
            </a:r>
            <a:r>
              <a:rPr sz="2363" i="1" dirty="0">
                <a:solidFill>
                  <a:schemeClr val="bg1"/>
                </a:solidFill>
                <a:latin typeface="DM Sans"/>
              </a:rPr>
              <a:t>after</a:t>
            </a:r>
            <a:r>
              <a:rPr sz="2363" dirty="0">
                <a:solidFill>
                  <a:schemeClr val="bg1"/>
                </a:solidFill>
                <a:latin typeface="DM Sans"/>
              </a:rPr>
              <a:t> all Meet the Teacher meetings have concluded this week.</a:t>
            </a:r>
          </a:p>
        </p:txBody>
      </p:sp>
      <p:pic>
        <p:nvPicPr>
          <p:cNvPr id="16" name="Picture 15" descr="image.png">
            <a:extLst>
              <a:ext uri="{FF2B5EF4-FFF2-40B4-BE49-F238E27FC236}">
                <a16:creationId xmlns:a16="http://schemas.microsoft.com/office/drawing/2014/main" id="{DFDD1DE7-4344-18F5-0A0F-42EF1AE3D0F1}"/>
              </a:ext>
            </a:extLst>
          </p:cNvPr>
          <p:cNvPicPr>
            <a:picLocks noChangeAspect="1"/>
          </p:cNvPicPr>
          <p:nvPr/>
        </p:nvPicPr>
        <p:blipFill>
          <a:blip r:embed="rId4"/>
          <a:stretch>
            <a:fillRect/>
          </a:stretch>
        </p:blipFill>
        <p:spPr>
          <a:xfrm>
            <a:off x="1109663" y="1506726"/>
            <a:ext cx="414338" cy="385763"/>
          </a:xfrm>
          <a:prstGeom prst="rect">
            <a:avLst/>
          </a:prstGeom>
        </p:spPr>
      </p:pic>
      <p:pic>
        <p:nvPicPr>
          <p:cNvPr id="17" name="Picture 16" descr="image.png">
            <a:extLst>
              <a:ext uri="{FF2B5EF4-FFF2-40B4-BE49-F238E27FC236}">
                <a16:creationId xmlns:a16="http://schemas.microsoft.com/office/drawing/2014/main" id="{EE1573F4-6F77-9E19-8061-89AF9D9AAF4E}"/>
              </a:ext>
            </a:extLst>
          </p:cNvPr>
          <p:cNvPicPr>
            <a:picLocks noChangeAspect="1"/>
          </p:cNvPicPr>
          <p:nvPr/>
        </p:nvPicPr>
        <p:blipFill>
          <a:blip r:embed="rId5"/>
          <a:stretch>
            <a:fillRect/>
          </a:stretch>
        </p:blipFill>
        <p:spPr>
          <a:xfrm>
            <a:off x="1109663" y="3199795"/>
            <a:ext cx="414338" cy="385763"/>
          </a:xfrm>
          <a:prstGeom prst="rect">
            <a:avLst/>
          </a:prstGeom>
        </p:spPr>
      </p:pic>
      <p:pic>
        <p:nvPicPr>
          <p:cNvPr id="18" name="Picture 17" descr="image.png">
            <a:extLst>
              <a:ext uri="{FF2B5EF4-FFF2-40B4-BE49-F238E27FC236}">
                <a16:creationId xmlns:a16="http://schemas.microsoft.com/office/drawing/2014/main" id="{9EB7D9DB-EDDE-3935-1132-19C504612377}"/>
              </a:ext>
            </a:extLst>
          </p:cNvPr>
          <p:cNvPicPr>
            <a:picLocks noChangeAspect="1"/>
          </p:cNvPicPr>
          <p:nvPr/>
        </p:nvPicPr>
        <p:blipFill>
          <a:blip r:embed="rId6"/>
          <a:stretch>
            <a:fillRect/>
          </a:stretch>
        </p:blipFill>
        <p:spPr>
          <a:xfrm>
            <a:off x="1109663" y="4892863"/>
            <a:ext cx="414338" cy="385763"/>
          </a:xfrm>
          <a:prstGeom prst="rect">
            <a:avLst/>
          </a:prstGeom>
        </p:spPr>
      </p:pic>
      <p:pic>
        <p:nvPicPr>
          <p:cNvPr id="19" name="Picture 18" descr="image.png">
            <a:extLst>
              <a:ext uri="{FF2B5EF4-FFF2-40B4-BE49-F238E27FC236}">
                <a16:creationId xmlns:a16="http://schemas.microsoft.com/office/drawing/2014/main" id="{A3786E12-7E41-CFB8-0D33-E9ED1CB44208}"/>
              </a:ext>
            </a:extLst>
          </p:cNvPr>
          <p:cNvPicPr>
            <a:picLocks noChangeAspect="1"/>
          </p:cNvPicPr>
          <p:nvPr/>
        </p:nvPicPr>
        <p:blipFill>
          <a:blip r:embed="rId7"/>
          <a:stretch>
            <a:fillRect/>
          </a:stretch>
        </p:blipFill>
        <p:spPr>
          <a:xfrm>
            <a:off x="1109662" y="6585933"/>
            <a:ext cx="371475" cy="385763"/>
          </a:xfrm>
          <a:prstGeom prst="rect">
            <a:avLst/>
          </a:prstGeom>
        </p:spPr>
      </p:pic>
      <p:pic>
        <p:nvPicPr>
          <p:cNvPr id="20" name="Picture 19" descr="image.png">
            <a:extLst>
              <a:ext uri="{FF2B5EF4-FFF2-40B4-BE49-F238E27FC236}">
                <a16:creationId xmlns:a16="http://schemas.microsoft.com/office/drawing/2014/main" id="{1CB2B105-C504-6818-7450-FBC4E243749A}"/>
              </a:ext>
            </a:extLst>
          </p:cNvPr>
          <p:cNvPicPr>
            <a:picLocks noChangeAspect="1"/>
          </p:cNvPicPr>
          <p:nvPr/>
        </p:nvPicPr>
        <p:blipFill>
          <a:blip r:embed="rId8"/>
          <a:stretch>
            <a:fillRect/>
          </a:stretch>
        </p:blipFill>
        <p:spPr>
          <a:xfrm>
            <a:off x="1109663" y="8279001"/>
            <a:ext cx="414338" cy="385763"/>
          </a:xfrm>
          <a:prstGeom prst="rect">
            <a:avLst/>
          </a:prstGeom>
        </p:spPr>
      </p:pic>
      <p:pic>
        <p:nvPicPr>
          <p:cNvPr id="25" name="Picture 24">
            <a:extLst>
              <a:ext uri="{FF2B5EF4-FFF2-40B4-BE49-F238E27FC236}">
                <a16:creationId xmlns:a16="http://schemas.microsoft.com/office/drawing/2014/main" id="{7D90B4B8-2D2C-E602-FAEE-CF3F8ED3AD22}"/>
              </a:ext>
            </a:extLst>
          </p:cNvPr>
          <p:cNvPicPr>
            <a:picLocks noChangeAspect="1"/>
          </p:cNvPicPr>
          <p:nvPr/>
        </p:nvPicPr>
        <p:blipFill>
          <a:blip r:embed="rId9"/>
          <a:srcRect t="25318" r="43796"/>
          <a:stretch>
            <a:fillRect/>
          </a:stretch>
        </p:blipFill>
        <p:spPr>
          <a:xfrm>
            <a:off x="13675526" y="3044958"/>
            <a:ext cx="3778082" cy="6746296"/>
          </a:xfrm>
          <a:prstGeom prst="rect">
            <a:avLst/>
          </a:prstGeom>
        </p:spPr>
      </p:pic>
    </p:spTree>
    <p:extLst>
      <p:ext uri="{BB962C8B-B14F-4D97-AF65-F5344CB8AC3E}">
        <p14:creationId xmlns:p14="http://schemas.microsoft.com/office/powerpoint/2010/main" val="395869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13435611" y="7028411"/>
            <a:ext cx="4448556" cy="2809492"/>
            <a:chOff x="0" y="0"/>
            <a:chExt cx="5931408" cy="3745990"/>
          </a:xfrm>
        </p:grpSpPr>
        <p:sp>
          <p:nvSpPr>
            <p:cNvPr id="5" name="Freeform 5"/>
            <p:cNvSpPr/>
            <p:nvPr/>
          </p:nvSpPr>
          <p:spPr>
            <a:xfrm>
              <a:off x="0" y="0"/>
              <a:ext cx="5931408" cy="3745992"/>
            </a:xfrm>
            <a:custGeom>
              <a:avLst/>
              <a:gdLst/>
              <a:ahLst/>
              <a:cxnLst/>
              <a:rect l="l" t="t" r="r" b="b"/>
              <a:pathLst>
                <a:path w="5931408" h="3745992">
                  <a:moveTo>
                    <a:pt x="0" y="0"/>
                  </a:moveTo>
                  <a:lnTo>
                    <a:pt x="5931408" y="0"/>
                  </a:lnTo>
                  <a:lnTo>
                    <a:pt x="5931408" y="3745992"/>
                  </a:lnTo>
                  <a:lnTo>
                    <a:pt x="0" y="3745992"/>
                  </a:lnTo>
                  <a:lnTo>
                    <a:pt x="0" y="0"/>
                  </a:lnTo>
                  <a:close/>
                </a:path>
              </a:pathLst>
            </a:custGeom>
            <a:blipFill>
              <a:blip r:embed="rId3"/>
              <a:stretch>
                <a:fillRect l="-30" r="-29"/>
              </a:stretch>
            </a:blipFill>
          </p:spPr>
          <p:txBody>
            <a:bodyPr/>
            <a:lstStyle/>
            <a:p>
              <a:endParaRPr lang="en-US"/>
            </a:p>
          </p:txBody>
        </p:sp>
      </p:grpSp>
      <p:sp>
        <p:nvSpPr>
          <p:cNvPr id="7" name="TextBox 7"/>
          <p:cNvSpPr txBox="1"/>
          <p:nvPr/>
        </p:nvSpPr>
        <p:spPr>
          <a:xfrm>
            <a:off x="15173706" y="848538"/>
            <a:ext cx="2459355" cy="1000125"/>
          </a:xfrm>
          <a:prstGeom prst="rect">
            <a:avLst/>
          </a:prstGeom>
        </p:spPr>
        <p:txBody>
          <a:bodyPr lIns="0" tIns="0" rIns="0" bIns="0" rtlCol="0" anchor="t">
            <a:spAutoFit/>
          </a:bodyPr>
          <a:lstStyle/>
          <a:p>
            <a:pPr algn="l">
              <a:lnSpc>
                <a:spcPts val="7897"/>
              </a:lnSpc>
            </a:pPr>
            <a:r>
              <a:rPr lang="en-US" sz="6581" spc="-131">
                <a:solidFill>
                  <a:srgbClr val="002954"/>
                </a:solidFill>
                <a:latin typeface="Radley"/>
                <a:ea typeface="Radley"/>
                <a:cs typeface="Radley"/>
                <a:sym typeface="Radley"/>
              </a:rPr>
              <a:t>Maths</a:t>
            </a:r>
          </a:p>
        </p:txBody>
      </p:sp>
      <p:pic>
        <p:nvPicPr>
          <p:cNvPr id="8" name="Picture 7">
            <a:extLst>
              <a:ext uri="{FF2B5EF4-FFF2-40B4-BE49-F238E27FC236}">
                <a16:creationId xmlns:a16="http://schemas.microsoft.com/office/drawing/2014/main" id="{6A8DFB38-D1CB-44CC-8F94-0FFF053D3E9E}"/>
              </a:ext>
            </a:extLst>
          </p:cNvPr>
          <p:cNvPicPr>
            <a:picLocks noChangeAspect="1"/>
          </p:cNvPicPr>
          <p:nvPr/>
        </p:nvPicPr>
        <p:blipFill>
          <a:blip r:embed="rId4"/>
          <a:stretch>
            <a:fillRect/>
          </a:stretch>
        </p:blipFill>
        <p:spPr>
          <a:xfrm>
            <a:off x="228600" y="1853843"/>
            <a:ext cx="17163824" cy="476221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a:p>
          </p:txBody>
        </p:sp>
      </p:grpSp>
      <p:sp>
        <p:nvSpPr>
          <p:cNvPr id="6" name="Freeform 6"/>
          <p:cNvSpPr/>
          <p:nvPr/>
        </p:nvSpPr>
        <p:spPr>
          <a:xfrm>
            <a:off x="417261" y="400564"/>
            <a:ext cx="7594718" cy="6047294"/>
          </a:xfrm>
          <a:custGeom>
            <a:avLst/>
            <a:gdLst/>
            <a:ahLst/>
            <a:cxnLst/>
            <a:rect l="l" t="t" r="r" b="b"/>
            <a:pathLst>
              <a:path w="7594718" h="6047294">
                <a:moveTo>
                  <a:pt x="0" y="0"/>
                </a:moveTo>
                <a:lnTo>
                  <a:pt x="7594718" y="0"/>
                </a:lnTo>
                <a:lnTo>
                  <a:pt x="7594718" y="6047295"/>
                </a:lnTo>
                <a:lnTo>
                  <a:pt x="0" y="6047295"/>
                </a:lnTo>
                <a:lnTo>
                  <a:pt x="0" y="0"/>
                </a:lnTo>
                <a:close/>
              </a:path>
            </a:pathLst>
          </a:custGeom>
          <a:blipFill>
            <a:blip r:embed="rId4"/>
            <a:stretch>
              <a:fillRect/>
            </a:stretch>
          </a:blipFill>
        </p:spPr>
        <p:txBody>
          <a:bodyPr/>
          <a:lstStyle/>
          <a:p>
            <a:endParaRPr lang="en-US"/>
          </a:p>
        </p:txBody>
      </p:sp>
      <p:sp>
        <p:nvSpPr>
          <p:cNvPr id="7" name="Freeform 7"/>
          <p:cNvSpPr/>
          <p:nvPr/>
        </p:nvSpPr>
        <p:spPr>
          <a:xfrm>
            <a:off x="8973208" y="400564"/>
            <a:ext cx="8286092" cy="9524243"/>
          </a:xfrm>
          <a:custGeom>
            <a:avLst/>
            <a:gdLst/>
            <a:ahLst/>
            <a:cxnLst/>
            <a:rect l="l" t="t" r="r" b="b"/>
            <a:pathLst>
              <a:path w="8286092" h="9524243">
                <a:moveTo>
                  <a:pt x="0" y="0"/>
                </a:moveTo>
                <a:lnTo>
                  <a:pt x="8286092" y="0"/>
                </a:lnTo>
                <a:lnTo>
                  <a:pt x="8286092" y="9524244"/>
                </a:lnTo>
                <a:lnTo>
                  <a:pt x="0" y="9524244"/>
                </a:lnTo>
                <a:lnTo>
                  <a:pt x="0" y="0"/>
                </a:lnTo>
                <a:close/>
              </a:path>
            </a:pathLst>
          </a:custGeom>
          <a:blipFill>
            <a:blip r:embed="rId5"/>
            <a:stretch>
              <a:fillRect/>
            </a:stretch>
          </a:blipFill>
        </p:spPr>
        <p:txBody>
          <a:bodyPr/>
          <a:lstStyle/>
          <a:p>
            <a:endParaRPr lang="en-US"/>
          </a:p>
        </p:txBody>
      </p:sp>
      <p:sp>
        <p:nvSpPr>
          <p:cNvPr id="8" name="TextBox 8"/>
          <p:cNvSpPr txBox="1"/>
          <p:nvPr/>
        </p:nvSpPr>
        <p:spPr>
          <a:xfrm>
            <a:off x="1758854" y="6447859"/>
            <a:ext cx="2459355" cy="1000125"/>
          </a:xfrm>
          <a:prstGeom prst="rect">
            <a:avLst/>
          </a:prstGeom>
        </p:spPr>
        <p:txBody>
          <a:bodyPr lIns="0" tIns="0" rIns="0" bIns="0" rtlCol="0" anchor="t">
            <a:spAutoFit/>
          </a:bodyPr>
          <a:lstStyle/>
          <a:p>
            <a:pPr algn="l">
              <a:lnSpc>
                <a:spcPts val="7897"/>
              </a:lnSpc>
            </a:pPr>
            <a:r>
              <a:rPr lang="en-US" sz="6581" spc="-131">
                <a:solidFill>
                  <a:srgbClr val="FFFFFF"/>
                </a:solidFill>
                <a:latin typeface="Radley"/>
                <a:ea typeface="Radley"/>
                <a:cs typeface="Radley"/>
                <a:sym typeface="Radley"/>
              </a:rPr>
              <a:t>Maths.</a:t>
            </a:r>
          </a:p>
        </p:txBody>
      </p:sp>
      <p:sp>
        <p:nvSpPr>
          <p:cNvPr id="9" name="TextBox 9"/>
          <p:cNvSpPr txBox="1"/>
          <p:nvPr/>
        </p:nvSpPr>
        <p:spPr>
          <a:xfrm>
            <a:off x="1698846" y="7400359"/>
            <a:ext cx="2519362" cy="381000"/>
          </a:xfrm>
          <a:prstGeom prst="rect">
            <a:avLst/>
          </a:prstGeom>
        </p:spPr>
        <p:txBody>
          <a:bodyPr lIns="0" tIns="0" rIns="0" bIns="0" rtlCol="0" anchor="t">
            <a:spAutoFit/>
          </a:bodyPr>
          <a:lstStyle/>
          <a:p>
            <a:pPr algn="l">
              <a:lnSpc>
                <a:spcPts val="2690"/>
              </a:lnSpc>
            </a:pPr>
            <a:r>
              <a:rPr lang="en-US" sz="2242" u="sng" spc="298">
                <a:solidFill>
                  <a:srgbClr val="FFFFFF"/>
                </a:solidFill>
                <a:latin typeface="Carlito"/>
                <a:ea typeface="Carlito"/>
                <a:cs typeface="Carlito"/>
                <a:sym typeface="Carlito"/>
              </a:rPr>
              <a:t>VARIED FLUENCY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a:p>
          </p:txBody>
        </p:sp>
      </p:grpSp>
      <p:sp>
        <p:nvSpPr>
          <p:cNvPr id="6" name="Freeform 6"/>
          <p:cNvSpPr/>
          <p:nvPr/>
        </p:nvSpPr>
        <p:spPr>
          <a:xfrm>
            <a:off x="315861" y="361390"/>
            <a:ext cx="9737267" cy="9432977"/>
          </a:xfrm>
          <a:custGeom>
            <a:avLst/>
            <a:gdLst/>
            <a:ahLst/>
            <a:cxnLst/>
            <a:rect l="l" t="t" r="r" b="b"/>
            <a:pathLst>
              <a:path w="9737267" h="9432977">
                <a:moveTo>
                  <a:pt x="0" y="0"/>
                </a:moveTo>
                <a:lnTo>
                  <a:pt x="9737267" y="0"/>
                </a:lnTo>
                <a:lnTo>
                  <a:pt x="9737267" y="9432977"/>
                </a:lnTo>
                <a:lnTo>
                  <a:pt x="0" y="9432977"/>
                </a:lnTo>
                <a:lnTo>
                  <a:pt x="0" y="0"/>
                </a:lnTo>
                <a:close/>
              </a:path>
            </a:pathLst>
          </a:custGeom>
          <a:blipFill>
            <a:blip r:embed="rId4"/>
            <a:stretch>
              <a:fillRect/>
            </a:stretch>
          </a:blipFill>
        </p:spPr>
        <p:txBody>
          <a:bodyPr/>
          <a:lstStyle/>
          <a:p>
            <a:endParaRPr lang="en-US"/>
          </a:p>
        </p:txBody>
      </p:sp>
      <p:sp>
        <p:nvSpPr>
          <p:cNvPr id="7" name="TextBox 7"/>
          <p:cNvSpPr txBox="1"/>
          <p:nvPr/>
        </p:nvSpPr>
        <p:spPr>
          <a:xfrm>
            <a:off x="15173706" y="848538"/>
            <a:ext cx="2459355" cy="1000125"/>
          </a:xfrm>
          <a:prstGeom prst="rect">
            <a:avLst/>
          </a:prstGeom>
        </p:spPr>
        <p:txBody>
          <a:bodyPr lIns="0" tIns="0" rIns="0" bIns="0" rtlCol="0" anchor="t">
            <a:spAutoFit/>
          </a:bodyPr>
          <a:lstStyle/>
          <a:p>
            <a:pPr algn="l">
              <a:lnSpc>
                <a:spcPts val="7897"/>
              </a:lnSpc>
            </a:pPr>
            <a:r>
              <a:rPr lang="en-US" sz="6581" spc="-131">
                <a:solidFill>
                  <a:srgbClr val="FFFFFF"/>
                </a:solidFill>
                <a:latin typeface="Radley"/>
                <a:ea typeface="Radley"/>
                <a:cs typeface="Radley"/>
                <a:sym typeface="Radley"/>
              </a:rPr>
              <a:t>Maths.</a:t>
            </a:r>
          </a:p>
        </p:txBody>
      </p:sp>
      <p:sp>
        <p:nvSpPr>
          <p:cNvPr id="8" name="TextBox 8"/>
          <p:cNvSpPr txBox="1"/>
          <p:nvPr/>
        </p:nvSpPr>
        <p:spPr>
          <a:xfrm>
            <a:off x="10437101" y="3300262"/>
            <a:ext cx="7315199" cy="368049"/>
          </a:xfrm>
          <a:prstGeom prst="rect">
            <a:avLst/>
          </a:prstGeom>
        </p:spPr>
        <p:txBody>
          <a:bodyPr wrap="square" lIns="0" tIns="0" rIns="0" bIns="0" rtlCol="0" anchor="t">
            <a:spAutoFit/>
          </a:bodyPr>
          <a:lstStyle/>
          <a:p>
            <a:pPr algn="l">
              <a:lnSpc>
                <a:spcPts val="2690"/>
              </a:lnSpc>
            </a:pPr>
            <a:r>
              <a:rPr lang="en-US" sz="3200" u="sng" spc="298" dirty="0">
                <a:solidFill>
                  <a:srgbClr val="FFFFFF"/>
                </a:solidFill>
                <a:latin typeface="Carlito"/>
                <a:ea typeface="Carlito"/>
                <a:cs typeface="Carlito"/>
                <a:sym typeface="Carlito"/>
              </a:rPr>
              <a:t>REASONING AND PROBLEM SOLVING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51316" y="6297084"/>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468702" y="3293992"/>
            <a:ext cx="7787598" cy="6006185"/>
          </a:xfrm>
          <a:custGeom>
            <a:avLst/>
            <a:gdLst/>
            <a:ahLst/>
            <a:cxnLst/>
            <a:rect l="l" t="t" r="r" b="b"/>
            <a:pathLst>
              <a:path w="7787598" h="6006185">
                <a:moveTo>
                  <a:pt x="0" y="0"/>
                </a:moveTo>
                <a:lnTo>
                  <a:pt x="7787598" y="0"/>
                </a:lnTo>
                <a:lnTo>
                  <a:pt x="7787598" y="6006185"/>
                </a:lnTo>
                <a:lnTo>
                  <a:pt x="0" y="6006185"/>
                </a:lnTo>
                <a:lnTo>
                  <a:pt x="0" y="0"/>
                </a:lnTo>
                <a:close/>
              </a:path>
            </a:pathLst>
          </a:custGeom>
          <a:blipFill>
            <a:blip r:embed="rId3"/>
            <a:stretch>
              <a:fillRect/>
            </a:stretch>
          </a:blipFill>
        </p:spPr>
        <p:txBody>
          <a:bodyPr/>
          <a:lstStyle/>
          <a:p>
            <a:endParaRPr lang="en-US"/>
          </a:p>
        </p:txBody>
      </p:sp>
      <p:sp>
        <p:nvSpPr>
          <p:cNvPr id="5" name="TextBox 5"/>
          <p:cNvSpPr txBox="1"/>
          <p:nvPr/>
        </p:nvSpPr>
        <p:spPr>
          <a:xfrm>
            <a:off x="15173706" y="848538"/>
            <a:ext cx="2459355" cy="1000125"/>
          </a:xfrm>
          <a:prstGeom prst="rect">
            <a:avLst/>
          </a:prstGeom>
        </p:spPr>
        <p:txBody>
          <a:bodyPr lIns="0" tIns="0" rIns="0" bIns="0" rtlCol="0" anchor="t">
            <a:spAutoFit/>
          </a:bodyPr>
          <a:lstStyle/>
          <a:p>
            <a:pPr algn="l">
              <a:lnSpc>
                <a:spcPts val="7897"/>
              </a:lnSpc>
            </a:pPr>
            <a:r>
              <a:rPr lang="en-US" sz="6581" spc="-131">
                <a:solidFill>
                  <a:srgbClr val="FFFFFF"/>
                </a:solidFill>
                <a:latin typeface="Radley"/>
                <a:ea typeface="Radley"/>
                <a:cs typeface="Radley"/>
                <a:sym typeface="Radley"/>
              </a:rPr>
              <a:t>Maths.</a:t>
            </a:r>
          </a:p>
        </p:txBody>
      </p:sp>
      <p:sp>
        <p:nvSpPr>
          <p:cNvPr id="6" name="TextBox 6"/>
          <p:cNvSpPr txBox="1"/>
          <p:nvPr/>
        </p:nvSpPr>
        <p:spPr>
          <a:xfrm>
            <a:off x="880819" y="514067"/>
            <a:ext cx="11390678" cy="1714500"/>
          </a:xfrm>
          <a:prstGeom prst="rect">
            <a:avLst/>
          </a:prstGeom>
        </p:spPr>
        <p:txBody>
          <a:bodyPr lIns="0" tIns="0" rIns="0" bIns="0" rtlCol="0" anchor="t">
            <a:spAutoFit/>
          </a:bodyPr>
          <a:lstStyle/>
          <a:p>
            <a:pPr marL="774983" lvl="1" indent="-387491" algn="l">
              <a:lnSpc>
                <a:spcPts val="4307"/>
              </a:lnSpc>
              <a:buFont typeface="Arial"/>
              <a:buChar char="•"/>
            </a:pPr>
            <a:r>
              <a:rPr lang="en-US" sz="3589" spc="477">
                <a:solidFill>
                  <a:srgbClr val="FFFFFF"/>
                </a:solidFill>
                <a:latin typeface="Carlito"/>
                <a:ea typeface="Carlito"/>
                <a:cs typeface="Carlito"/>
                <a:sym typeface="Carlito"/>
              </a:rPr>
              <a:t>Times tables are very important and will be a big focus in preparation for Year 4 times tables test.</a:t>
            </a:r>
          </a:p>
        </p:txBody>
      </p:sp>
      <p:sp>
        <p:nvSpPr>
          <p:cNvPr id="7" name="TextBox 7"/>
          <p:cNvSpPr txBox="1"/>
          <p:nvPr/>
        </p:nvSpPr>
        <p:spPr>
          <a:xfrm>
            <a:off x="8043291" y="3085940"/>
            <a:ext cx="9589770" cy="5498363"/>
          </a:xfrm>
          <a:prstGeom prst="rect">
            <a:avLst/>
          </a:prstGeom>
        </p:spPr>
        <p:txBody>
          <a:bodyPr lIns="0" tIns="0" rIns="0" bIns="0" rtlCol="0" anchor="t">
            <a:spAutoFit/>
          </a:bodyPr>
          <a:lstStyle/>
          <a:p>
            <a:pPr marL="611886" lvl="1" indent="-305943" algn="l">
              <a:lnSpc>
                <a:spcPts val="3547"/>
              </a:lnSpc>
              <a:buFont typeface="Arial"/>
              <a:buChar char="•"/>
            </a:pPr>
            <a:r>
              <a:rPr lang="en-US" sz="3284" spc="436">
                <a:solidFill>
                  <a:srgbClr val="FFFFFF"/>
                </a:solidFill>
                <a:latin typeface="Carlito"/>
                <a:ea typeface="Carlito"/>
                <a:cs typeface="Carlito"/>
                <a:sym typeface="Carlito"/>
              </a:rPr>
              <a:t>	By the end of Year Three, the children need to be competent with their 2s, 5s, 10s, 4s, 8s, 3s and 6s.	We will be having regular tests on these in school, starting with 2s this week.</a:t>
            </a:r>
          </a:p>
          <a:p>
            <a:pPr marL="611886" lvl="1" indent="-305943" algn="l">
              <a:lnSpc>
                <a:spcPts val="3941"/>
              </a:lnSpc>
            </a:pPr>
            <a:endParaRPr lang="en-US" sz="3284" spc="436">
              <a:solidFill>
                <a:srgbClr val="FFFFFF"/>
              </a:solidFill>
              <a:latin typeface="Carlito"/>
              <a:ea typeface="Carlito"/>
              <a:cs typeface="Carlito"/>
              <a:sym typeface="Carlito"/>
            </a:endParaRPr>
          </a:p>
          <a:p>
            <a:pPr marL="611886" lvl="1" indent="-305943" algn="l">
              <a:lnSpc>
                <a:spcPts val="3547"/>
              </a:lnSpc>
              <a:buFont typeface="Arial"/>
              <a:buChar char="•"/>
            </a:pPr>
            <a:r>
              <a:rPr lang="en-US" sz="3284" spc="436">
                <a:solidFill>
                  <a:srgbClr val="FFFFFF"/>
                </a:solidFill>
                <a:latin typeface="Carlito"/>
                <a:ea typeface="Carlito"/>
                <a:cs typeface="Carlito"/>
                <a:sym typeface="Carlito"/>
              </a:rPr>
              <a:t>Another aspect of maths, that the children really need to focus on is time. We won’t be covering this until later in the year, but the more the children can practice time at home the more they will be prepared for this particular unit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12395981" y="204661"/>
            <a:ext cx="4038572" cy="2038158"/>
          </a:xfrm>
          <a:custGeom>
            <a:avLst/>
            <a:gdLst/>
            <a:ahLst/>
            <a:cxnLst/>
            <a:rect l="l" t="t" r="r" b="b"/>
            <a:pathLst>
              <a:path w="4038572" h="2038158">
                <a:moveTo>
                  <a:pt x="0" y="0"/>
                </a:moveTo>
                <a:lnTo>
                  <a:pt x="4038572" y="0"/>
                </a:lnTo>
                <a:lnTo>
                  <a:pt x="4038572" y="2038158"/>
                </a:lnTo>
                <a:lnTo>
                  <a:pt x="0" y="2038158"/>
                </a:lnTo>
                <a:lnTo>
                  <a:pt x="0" y="0"/>
                </a:lnTo>
                <a:close/>
              </a:path>
            </a:pathLst>
          </a:custGeom>
          <a:blipFill>
            <a:blip>
              <a:extLst>
                <a:ext uri="{96DAC541-7B7A-43D3-8B79-37D633B846F1}">
                  <asvg:svgBlip xmlns:asvg="http://schemas.microsoft.com/office/drawing/2016/SVG/main" r:embed="rId3"/>
                </a:ext>
              </a:extLst>
            </a:blip>
            <a:stretch>
              <a:fillRect l="-102" r="-102"/>
            </a:stretch>
          </a:blipFill>
        </p:spPr>
        <p:txBody>
          <a:bodyPr/>
          <a:lstStyle/>
          <a:p>
            <a:endParaRPr lang="en-US"/>
          </a:p>
        </p:txBody>
      </p:sp>
      <p:sp>
        <p:nvSpPr>
          <p:cNvPr id="5" name="Freeform 5"/>
          <p:cNvSpPr/>
          <p:nvPr/>
        </p:nvSpPr>
        <p:spPr>
          <a:xfrm>
            <a:off x="9520783" y="3188021"/>
            <a:ext cx="8488850" cy="4817422"/>
          </a:xfrm>
          <a:custGeom>
            <a:avLst/>
            <a:gdLst/>
            <a:ahLst/>
            <a:cxnLst/>
            <a:rect l="l" t="t" r="r" b="b"/>
            <a:pathLst>
              <a:path w="8488850" h="4817422">
                <a:moveTo>
                  <a:pt x="0" y="0"/>
                </a:moveTo>
                <a:lnTo>
                  <a:pt x="8488850" y="0"/>
                </a:lnTo>
                <a:lnTo>
                  <a:pt x="8488850" y="4817423"/>
                </a:lnTo>
                <a:lnTo>
                  <a:pt x="0" y="4817423"/>
                </a:lnTo>
                <a:lnTo>
                  <a:pt x="0" y="0"/>
                </a:lnTo>
                <a:close/>
              </a:path>
            </a:pathLst>
          </a:custGeom>
          <a:blipFill>
            <a:blip r:embed="rId4"/>
            <a:stretch>
              <a:fillRect/>
            </a:stretch>
          </a:blipFill>
        </p:spPr>
        <p:txBody>
          <a:bodyPr/>
          <a:lstStyle/>
          <a:p>
            <a:endParaRPr lang="en-US"/>
          </a:p>
        </p:txBody>
      </p:sp>
      <p:sp>
        <p:nvSpPr>
          <p:cNvPr id="6" name="TextBox 6"/>
          <p:cNvSpPr txBox="1"/>
          <p:nvPr/>
        </p:nvSpPr>
        <p:spPr>
          <a:xfrm>
            <a:off x="473353" y="291706"/>
            <a:ext cx="7118032" cy="971550"/>
          </a:xfrm>
          <a:prstGeom prst="rect">
            <a:avLst/>
          </a:prstGeom>
        </p:spPr>
        <p:txBody>
          <a:bodyPr lIns="0" tIns="0" rIns="0" bIns="0" rtlCol="0" anchor="t">
            <a:spAutoFit/>
          </a:bodyPr>
          <a:lstStyle/>
          <a:p>
            <a:pPr algn="l">
              <a:lnSpc>
                <a:spcPts val="7695"/>
              </a:lnSpc>
            </a:pPr>
            <a:r>
              <a:rPr lang="en-US" sz="6412" spc="-128">
                <a:solidFill>
                  <a:srgbClr val="FFFFFF"/>
                </a:solidFill>
                <a:latin typeface="Radley"/>
                <a:ea typeface="Radley"/>
                <a:cs typeface="Radley"/>
                <a:sym typeface="Radley"/>
              </a:rPr>
              <a:t>Foundation Subjects</a:t>
            </a:r>
          </a:p>
        </p:txBody>
      </p:sp>
      <p:sp>
        <p:nvSpPr>
          <p:cNvPr id="7" name="TextBox 7"/>
          <p:cNvSpPr txBox="1"/>
          <p:nvPr/>
        </p:nvSpPr>
        <p:spPr>
          <a:xfrm>
            <a:off x="610514" y="2166619"/>
            <a:ext cx="8157210" cy="4291303"/>
          </a:xfrm>
          <a:prstGeom prst="rect">
            <a:avLst/>
          </a:prstGeom>
        </p:spPr>
        <p:txBody>
          <a:bodyPr lIns="0" tIns="0" rIns="0" bIns="0" rtlCol="0" anchor="t">
            <a:spAutoFit/>
          </a:bodyPr>
          <a:lstStyle/>
          <a:p>
            <a:pPr marL="320819" lvl="1" algn="l">
              <a:lnSpc>
                <a:spcPts val="4150"/>
              </a:lnSpc>
            </a:pPr>
            <a:r>
              <a:rPr lang="en-US" sz="3458" spc="460" dirty="0">
                <a:solidFill>
                  <a:srgbClr val="FFFFFF"/>
                </a:solidFill>
                <a:latin typeface="Carlito"/>
                <a:ea typeface="Carlito"/>
                <a:cs typeface="Carlito"/>
                <a:sym typeface="Carlito"/>
              </a:rPr>
              <a:t>You will find termly information on Science, History, Geography, Art and D&amp;T on our webpage.</a:t>
            </a:r>
          </a:p>
          <a:p>
            <a:pPr marL="641638" lvl="1" indent="-320819" algn="l">
              <a:lnSpc>
                <a:spcPts val="4150"/>
              </a:lnSpc>
            </a:pPr>
            <a:endParaRPr lang="en-US" sz="3458" spc="460" dirty="0">
              <a:solidFill>
                <a:srgbClr val="FFFFFF"/>
              </a:solidFill>
              <a:latin typeface="Carlito"/>
              <a:ea typeface="Carlito"/>
              <a:cs typeface="Carlito"/>
              <a:sym typeface="Carlito"/>
            </a:endParaRPr>
          </a:p>
          <a:p>
            <a:pPr marL="320819" lvl="1" algn="just">
              <a:lnSpc>
                <a:spcPts val="4150"/>
              </a:lnSpc>
            </a:pPr>
            <a:r>
              <a:rPr lang="en-US" sz="3458" spc="460" dirty="0">
                <a:solidFill>
                  <a:srgbClr val="FFFFFF"/>
                </a:solidFill>
                <a:latin typeface="Carlito"/>
                <a:ea typeface="Carlito"/>
                <a:cs typeface="Carlito"/>
                <a:sym typeface="Carlito"/>
              </a:rPr>
              <a:t>You will be able to read the knowledge </a:t>
            </a:r>
            <a:r>
              <a:rPr lang="en-US" sz="3458" spc="460" dirty="0" err="1">
                <a:solidFill>
                  <a:srgbClr val="FFFFFF"/>
                </a:solidFill>
                <a:latin typeface="Carlito"/>
                <a:ea typeface="Carlito"/>
                <a:cs typeface="Carlito"/>
                <a:sym typeface="Carlito"/>
              </a:rPr>
              <a:t>organisers</a:t>
            </a:r>
            <a:r>
              <a:rPr lang="en-US" sz="3458" spc="460" dirty="0">
                <a:solidFill>
                  <a:srgbClr val="FFFFFF"/>
                </a:solidFill>
                <a:latin typeface="Carlito"/>
                <a:ea typeface="Carlito"/>
                <a:cs typeface="Carlito"/>
                <a:sym typeface="Carlito"/>
              </a:rPr>
              <a:t>	 for each subject that we are doing for that half term. </a:t>
            </a:r>
            <a:endParaRPr lang="en-US" sz="3458" b="1" spc="460" dirty="0">
              <a:solidFill>
                <a:srgbClr val="FFFFFF"/>
              </a:solidFill>
              <a:latin typeface="Carlito Bold"/>
              <a:ea typeface="Carlito Bold"/>
              <a:cs typeface="Carlito Bold"/>
              <a:sym typeface="Carlito Bo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4" name="Group 4"/>
          <p:cNvGrpSpPr/>
          <p:nvPr/>
        </p:nvGrpSpPr>
        <p:grpSpPr>
          <a:xfrm>
            <a:off x="16132300" y="9539478"/>
            <a:ext cx="1321308" cy="509778"/>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a:p>
          </p:txBody>
        </p:sp>
      </p:grpSp>
      <p:grpSp>
        <p:nvGrpSpPr>
          <p:cNvPr id="6" name="Group 6"/>
          <p:cNvGrpSpPr/>
          <p:nvPr/>
        </p:nvGrpSpPr>
        <p:grpSpPr>
          <a:xfrm>
            <a:off x="9841228" y="7882128"/>
            <a:ext cx="3223259" cy="2105406"/>
            <a:chOff x="0" y="0"/>
            <a:chExt cx="4297678" cy="2807208"/>
          </a:xfrm>
        </p:grpSpPr>
        <p:sp>
          <p:nvSpPr>
            <p:cNvPr id="7" name="Freeform 7"/>
            <p:cNvSpPr/>
            <p:nvPr/>
          </p:nvSpPr>
          <p:spPr>
            <a:xfrm>
              <a:off x="0" y="0"/>
              <a:ext cx="4297680" cy="2807208"/>
            </a:xfrm>
            <a:custGeom>
              <a:avLst/>
              <a:gdLst/>
              <a:ahLst/>
              <a:cxnLst/>
              <a:rect l="l" t="t" r="r" b="b"/>
              <a:pathLst>
                <a:path w="4297680" h="2807208">
                  <a:moveTo>
                    <a:pt x="0" y="0"/>
                  </a:moveTo>
                  <a:lnTo>
                    <a:pt x="4297680" y="0"/>
                  </a:lnTo>
                  <a:lnTo>
                    <a:pt x="4297680" y="2807208"/>
                  </a:lnTo>
                  <a:lnTo>
                    <a:pt x="0" y="2807208"/>
                  </a:lnTo>
                  <a:lnTo>
                    <a:pt x="0" y="0"/>
                  </a:lnTo>
                  <a:close/>
                </a:path>
              </a:pathLst>
            </a:custGeom>
            <a:blipFill>
              <a:blip r:embed="rId4"/>
              <a:stretch>
                <a:fillRect/>
              </a:stretch>
            </a:blipFill>
          </p:spPr>
          <p:txBody>
            <a:bodyPr/>
            <a:lstStyle/>
            <a:p>
              <a:endParaRPr lang="en-US"/>
            </a:p>
          </p:txBody>
        </p:sp>
      </p:grpSp>
      <p:sp>
        <p:nvSpPr>
          <p:cNvPr id="8" name="Freeform 8"/>
          <p:cNvSpPr/>
          <p:nvPr/>
        </p:nvSpPr>
        <p:spPr>
          <a:xfrm>
            <a:off x="11770334" y="5100667"/>
            <a:ext cx="4361966" cy="1515861"/>
          </a:xfrm>
          <a:custGeom>
            <a:avLst/>
            <a:gdLst/>
            <a:ahLst/>
            <a:cxnLst/>
            <a:rect l="l" t="t" r="r" b="b"/>
            <a:pathLst>
              <a:path w="4361966" h="1515861">
                <a:moveTo>
                  <a:pt x="0" y="0"/>
                </a:moveTo>
                <a:lnTo>
                  <a:pt x="4361966" y="0"/>
                </a:lnTo>
                <a:lnTo>
                  <a:pt x="4361966" y="1515861"/>
                </a:lnTo>
                <a:lnTo>
                  <a:pt x="0" y="1515861"/>
                </a:lnTo>
                <a:lnTo>
                  <a:pt x="0" y="0"/>
                </a:lnTo>
                <a:close/>
              </a:path>
            </a:pathLst>
          </a:custGeom>
          <a:blipFill>
            <a:blip r:embed="rId5"/>
            <a:stretch>
              <a:fillRect/>
            </a:stretch>
          </a:blipFill>
        </p:spPr>
        <p:txBody>
          <a:bodyPr/>
          <a:lstStyle/>
          <a:p>
            <a:endParaRPr lang="en-US"/>
          </a:p>
        </p:txBody>
      </p:sp>
      <p:sp>
        <p:nvSpPr>
          <p:cNvPr id="10" name="Freeform 10"/>
          <p:cNvSpPr/>
          <p:nvPr/>
        </p:nvSpPr>
        <p:spPr>
          <a:xfrm>
            <a:off x="12266379" y="396051"/>
            <a:ext cx="5300508" cy="182205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6"/>
            <a:stretch>
              <a:fillRect/>
            </a:stretch>
          </a:blipFill>
        </p:spPr>
        <p:txBody>
          <a:bodyPr/>
          <a:lstStyle/>
          <a:p>
            <a:endParaRPr lang="en-US"/>
          </a:p>
        </p:txBody>
      </p:sp>
      <p:sp>
        <p:nvSpPr>
          <p:cNvPr id="11" name="Freeform 11"/>
          <p:cNvSpPr/>
          <p:nvPr/>
        </p:nvSpPr>
        <p:spPr>
          <a:xfrm>
            <a:off x="13625039" y="7135231"/>
            <a:ext cx="4379570" cy="2914405"/>
          </a:xfrm>
          <a:custGeom>
            <a:avLst/>
            <a:gdLst/>
            <a:ahLst/>
            <a:cxnLst/>
            <a:rect l="l" t="t" r="r" b="b"/>
            <a:pathLst>
              <a:path w="4379570" h="2914405">
                <a:moveTo>
                  <a:pt x="0" y="0"/>
                </a:moveTo>
                <a:lnTo>
                  <a:pt x="4379570" y="0"/>
                </a:lnTo>
                <a:lnTo>
                  <a:pt x="4379570" y="2914405"/>
                </a:lnTo>
                <a:lnTo>
                  <a:pt x="0" y="2914405"/>
                </a:lnTo>
                <a:lnTo>
                  <a:pt x="0" y="0"/>
                </a:lnTo>
                <a:close/>
              </a:path>
            </a:pathLst>
          </a:custGeom>
          <a:blipFill>
            <a:blip r:embed="rId7"/>
            <a:stretch>
              <a:fillRect/>
            </a:stretch>
          </a:blipFill>
        </p:spPr>
        <p:txBody>
          <a:bodyPr/>
          <a:lstStyle/>
          <a:p>
            <a:endParaRPr lang="en-US"/>
          </a:p>
        </p:txBody>
      </p:sp>
      <p:sp>
        <p:nvSpPr>
          <p:cNvPr id="12" name="Freeform 12"/>
          <p:cNvSpPr/>
          <p:nvPr/>
        </p:nvSpPr>
        <p:spPr>
          <a:xfrm>
            <a:off x="2295550" y="8093352"/>
            <a:ext cx="5817845" cy="1894182"/>
          </a:xfrm>
          <a:custGeom>
            <a:avLst/>
            <a:gdLst/>
            <a:ahLst/>
            <a:cxnLst/>
            <a:rect l="l" t="t" r="r" b="b"/>
            <a:pathLst>
              <a:path w="5817845" h="1894182">
                <a:moveTo>
                  <a:pt x="0" y="0"/>
                </a:moveTo>
                <a:lnTo>
                  <a:pt x="5817845" y="0"/>
                </a:lnTo>
                <a:lnTo>
                  <a:pt x="5817845" y="1894182"/>
                </a:lnTo>
                <a:lnTo>
                  <a:pt x="0" y="1894182"/>
                </a:lnTo>
                <a:lnTo>
                  <a:pt x="0" y="0"/>
                </a:lnTo>
                <a:close/>
              </a:path>
            </a:pathLst>
          </a:custGeom>
          <a:blipFill>
            <a:blip r:embed="rId8"/>
            <a:stretch>
              <a:fillRect/>
            </a:stretch>
          </a:blipFill>
        </p:spPr>
        <p:txBody>
          <a:bodyPr/>
          <a:lstStyle/>
          <a:p>
            <a:endParaRPr lang="en-US"/>
          </a:p>
        </p:txBody>
      </p:sp>
      <p:sp>
        <p:nvSpPr>
          <p:cNvPr id="13" name="TextBox 13"/>
          <p:cNvSpPr txBox="1"/>
          <p:nvPr/>
        </p:nvSpPr>
        <p:spPr>
          <a:xfrm>
            <a:off x="438150" y="131508"/>
            <a:ext cx="7675245" cy="866775"/>
          </a:xfrm>
          <a:prstGeom prst="rect">
            <a:avLst/>
          </a:prstGeom>
        </p:spPr>
        <p:txBody>
          <a:bodyPr lIns="0" tIns="0" rIns="0" bIns="0" rtlCol="0" anchor="t">
            <a:spAutoFit/>
          </a:bodyPr>
          <a:lstStyle/>
          <a:p>
            <a:pPr algn="l">
              <a:lnSpc>
                <a:spcPts val="6839"/>
              </a:lnSpc>
            </a:pPr>
            <a:r>
              <a:rPr lang="en-US" sz="5700" spc="-114">
                <a:solidFill>
                  <a:srgbClr val="FFFFFF"/>
                </a:solidFill>
                <a:latin typeface="Radley"/>
                <a:ea typeface="Radley"/>
                <a:cs typeface="Radley"/>
                <a:sym typeface="Radley"/>
              </a:rPr>
              <a:t>What can you do to help?</a:t>
            </a:r>
          </a:p>
        </p:txBody>
      </p:sp>
      <p:sp>
        <p:nvSpPr>
          <p:cNvPr id="14" name="TextBox 14"/>
          <p:cNvSpPr txBox="1"/>
          <p:nvPr/>
        </p:nvSpPr>
        <p:spPr>
          <a:xfrm>
            <a:off x="63244" y="939215"/>
            <a:ext cx="9328785" cy="6153150"/>
          </a:xfrm>
          <a:prstGeom prst="rect">
            <a:avLst/>
          </a:prstGeom>
        </p:spPr>
        <p:txBody>
          <a:bodyPr lIns="0" tIns="0" rIns="0" bIns="0" rtlCol="0" anchor="t">
            <a:spAutoFit/>
          </a:bodyPr>
          <a:lstStyle/>
          <a:p>
            <a:pPr marL="471892" lvl="1" indent="-235946" algn="l">
              <a:lnSpc>
                <a:spcPts val="3017"/>
              </a:lnSpc>
              <a:buFont typeface="Arial"/>
              <a:buChar char="•"/>
            </a:pPr>
            <a:r>
              <a:rPr lang="en-US" sz="2514" spc="334">
                <a:solidFill>
                  <a:srgbClr val="FFFFFF"/>
                </a:solidFill>
                <a:latin typeface="Carlito"/>
                <a:ea typeface="Carlito"/>
                <a:cs typeface="Carlito"/>
                <a:sym typeface="Carlito"/>
              </a:rPr>
              <a:t>Read regularly with your child- school books, books at home, library books, online books, magazines, newspapers, ANY THING!</a:t>
            </a:r>
          </a:p>
          <a:p>
            <a:pPr marL="471892" lvl="1" indent="-235946" algn="l">
              <a:lnSpc>
                <a:spcPts val="3017"/>
              </a:lnSpc>
              <a:buFont typeface="Arial"/>
              <a:buChar char="•"/>
            </a:pPr>
            <a:r>
              <a:rPr lang="en-US" sz="2514" spc="334">
                <a:solidFill>
                  <a:srgbClr val="FFFFFF"/>
                </a:solidFill>
                <a:latin typeface="Carlito"/>
                <a:ea typeface="Carlito"/>
                <a:cs typeface="Carlito"/>
                <a:sym typeface="Carlito"/>
              </a:rPr>
              <a:t>Question your child about what they have read and encourage them to use their developing phonics knowledge to decode unfamiliar words.</a:t>
            </a:r>
          </a:p>
          <a:p>
            <a:pPr marL="471892" lvl="1" indent="-235946" algn="l">
              <a:lnSpc>
                <a:spcPts val="3017"/>
              </a:lnSpc>
              <a:buFont typeface="Arial"/>
              <a:buChar char="•"/>
            </a:pPr>
            <a:r>
              <a:rPr lang="en-US" sz="2514" spc="334">
                <a:solidFill>
                  <a:srgbClr val="FFFFFF"/>
                </a:solidFill>
                <a:latin typeface="Carlito"/>
                <a:ea typeface="Carlito"/>
                <a:cs typeface="Carlito"/>
                <a:sym typeface="Carlito"/>
              </a:rPr>
              <a:t>MyMaths/Atom learning- Use the login details to access the MyMaths &amp; Atom Learning activities. The use of these websites will be reviewed this year as we continually assess and monitor the best resources we can make available. We shall be sticking logins into the children’s reading records.</a:t>
            </a:r>
          </a:p>
          <a:p>
            <a:pPr marL="472779" lvl="1" indent="-236390" algn="l">
              <a:lnSpc>
                <a:spcPts val="3017"/>
              </a:lnSpc>
              <a:buFont typeface="Arial"/>
              <a:buChar char="•"/>
            </a:pPr>
            <a:r>
              <a:rPr lang="en-US" sz="2514" spc="334">
                <a:solidFill>
                  <a:srgbClr val="FFFFFF"/>
                </a:solidFill>
                <a:latin typeface="Carlito"/>
                <a:ea typeface="Carlito"/>
                <a:cs typeface="Carlito"/>
                <a:sym typeface="Carlito"/>
              </a:rPr>
              <a:t>Letter-Join: Cursive handwriting practise, resources to support</a:t>
            </a:r>
          </a:p>
          <a:p>
            <a:pPr marL="472779" lvl="1" indent="-236390" algn="l">
              <a:lnSpc>
                <a:spcPts val="3017"/>
              </a:lnSpc>
            </a:pPr>
            <a:r>
              <a:rPr lang="en-US" sz="2514" spc="334">
                <a:solidFill>
                  <a:srgbClr val="FFFFFF"/>
                </a:solidFill>
                <a:latin typeface="Carlito"/>
                <a:ea typeface="Carlito"/>
                <a:cs typeface="Carlito"/>
                <a:sym typeface="Carlito"/>
              </a:rPr>
              <a:t>this on the website.</a:t>
            </a:r>
          </a:p>
          <a:p>
            <a:pPr algn="l">
              <a:lnSpc>
                <a:spcPts val="3017"/>
              </a:lnSpc>
            </a:pPr>
            <a:endParaRPr lang="en-US" sz="2514" spc="334">
              <a:solidFill>
                <a:srgbClr val="FFFFFF"/>
              </a:solidFill>
              <a:latin typeface="Carlito"/>
              <a:ea typeface="Carlito"/>
              <a:cs typeface="Carlito"/>
              <a:sym typeface="Carlito"/>
            </a:endParaRPr>
          </a:p>
        </p:txBody>
      </p:sp>
      <p:pic>
        <p:nvPicPr>
          <p:cNvPr id="16" name="Picture 15">
            <a:extLst>
              <a:ext uri="{FF2B5EF4-FFF2-40B4-BE49-F238E27FC236}">
                <a16:creationId xmlns:a16="http://schemas.microsoft.com/office/drawing/2014/main" id="{87A6EB9C-ADA7-675D-B495-67BB4134E4D5}"/>
              </a:ext>
            </a:extLst>
          </p:cNvPr>
          <p:cNvPicPr>
            <a:picLocks noChangeAspect="1"/>
          </p:cNvPicPr>
          <p:nvPr/>
        </p:nvPicPr>
        <p:blipFill>
          <a:blip r:embed="rId9"/>
          <a:stretch>
            <a:fillRect/>
          </a:stretch>
        </p:blipFill>
        <p:spPr>
          <a:xfrm>
            <a:off x="10853498" y="2759916"/>
            <a:ext cx="6687989" cy="182204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11020425" y="4193908"/>
            <a:ext cx="6484620" cy="2381250"/>
          </a:xfrm>
          <a:prstGeom prst="rect">
            <a:avLst/>
          </a:prstGeom>
        </p:spPr>
        <p:txBody>
          <a:bodyPr lIns="0" tIns="0" rIns="0" bIns="0" rtlCol="0" anchor="t">
            <a:spAutoFit/>
          </a:bodyPr>
          <a:lstStyle/>
          <a:p>
            <a:pPr algn="l">
              <a:lnSpc>
                <a:spcPts val="9419"/>
              </a:lnSpc>
            </a:pPr>
            <a:r>
              <a:rPr lang="en-US" sz="7849" spc="-156">
                <a:solidFill>
                  <a:srgbClr val="FFFFFF"/>
                </a:solidFill>
                <a:latin typeface="Radley"/>
                <a:ea typeface="Radley"/>
                <a:cs typeface="Radley"/>
                <a:sym typeface="Radley"/>
              </a:rPr>
              <a:t>Boosters and interventions</a:t>
            </a:r>
          </a:p>
        </p:txBody>
      </p:sp>
      <p:sp>
        <p:nvSpPr>
          <p:cNvPr id="5" name="TextBox 5"/>
          <p:cNvSpPr txBox="1"/>
          <p:nvPr/>
        </p:nvSpPr>
        <p:spPr>
          <a:xfrm>
            <a:off x="477468" y="927290"/>
            <a:ext cx="8855393" cy="4314258"/>
          </a:xfrm>
          <a:prstGeom prst="rect">
            <a:avLst/>
          </a:prstGeom>
        </p:spPr>
        <p:txBody>
          <a:bodyPr lIns="0" tIns="0" rIns="0" bIns="0" rtlCol="0" anchor="t">
            <a:spAutoFit/>
          </a:bodyPr>
          <a:lstStyle/>
          <a:p>
            <a:pPr algn="l">
              <a:lnSpc>
                <a:spcPts val="3677"/>
              </a:lnSpc>
            </a:pPr>
            <a:r>
              <a:rPr lang="en-US" sz="4800" spc="407" dirty="0">
                <a:solidFill>
                  <a:srgbClr val="FFFFFF"/>
                </a:solidFill>
                <a:latin typeface="Carlito"/>
                <a:ea typeface="Carlito"/>
                <a:cs typeface="Carlito"/>
                <a:sym typeface="Carlito"/>
              </a:rPr>
              <a:t>Phonics</a:t>
            </a:r>
          </a:p>
          <a:p>
            <a:pPr algn="l">
              <a:lnSpc>
                <a:spcPts val="3677"/>
              </a:lnSpc>
            </a:pPr>
            <a:endParaRPr lang="en-US" sz="4800" spc="407" dirty="0">
              <a:solidFill>
                <a:srgbClr val="FFFFFF"/>
              </a:solidFill>
              <a:latin typeface="Carlito"/>
              <a:ea typeface="Carlito"/>
              <a:cs typeface="Carlito"/>
              <a:sym typeface="Carlito"/>
            </a:endParaRPr>
          </a:p>
          <a:p>
            <a:pPr algn="l">
              <a:lnSpc>
                <a:spcPts val="3677"/>
              </a:lnSpc>
            </a:pPr>
            <a:r>
              <a:rPr lang="en-US" sz="4800" spc="407" dirty="0">
                <a:solidFill>
                  <a:srgbClr val="FFFFFF"/>
                </a:solidFill>
                <a:latin typeface="Carlito"/>
                <a:ea typeface="Carlito"/>
                <a:cs typeface="Carlito"/>
                <a:sym typeface="Carlito"/>
              </a:rPr>
              <a:t>Reading</a:t>
            </a:r>
          </a:p>
          <a:p>
            <a:pPr algn="l">
              <a:lnSpc>
                <a:spcPts val="3677"/>
              </a:lnSpc>
            </a:pPr>
            <a:endParaRPr lang="en-US" sz="4800" spc="407" dirty="0">
              <a:solidFill>
                <a:srgbClr val="FFFFFF"/>
              </a:solidFill>
              <a:latin typeface="Carlito"/>
              <a:ea typeface="Carlito"/>
              <a:cs typeface="Carlito"/>
              <a:sym typeface="Carlito"/>
            </a:endParaRPr>
          </a:p>
          <a:p>
            <a:pPr algn="l">
              <a:lnSpc>
                <a:spcPts val="3677"/>
              </a:lnSpc>
            </a:pPr>
            <a:r>
              <a:rPr lang="en-US" sz="4800" spc="407" dirty="0">
                <a:solidFill>
                  <a:srgbClr val="FFFFFF"/>
                </a:solidFill>
                <a:latin typeface="Carlito"/>
                <a:ea typeface="Carlito"/>
                <a:cs typeface="Carlito"/>
                <a:sym typeface="Carlito"/>
              </a:rPr>
              <a:t>Timetables</a:t>
            </a:r>
          </a:p>
          <a:p>
            <a:pPr algn="l">
              <a:lnSpc>
                <a:spcPts val="3677"/>
              </a:lnSpc>
            </a:pPr>
            <a:endParaRPr lang="en-US" sz="4800" spc="407" dirty="0">
              <a:solidFill>
                <a:srgbClr val="FFFFFF"/>
              </a:solidFill>
              <a:latin typeface="Carlito"/>
              <a:ea typeface="Carlito"/>
              <a:cs typeface="Carlito"/>
              <a:sym typeface="Carlito"/>
            </a:endParaRPr>
          </a:p>
          <a:p>
            <a:pPr algn="l">
              <a:lnSpc>
                <a:spcPts val="3677"/>
              </a:lnSpc>
            </a:pPr>
            <a:r>
              <a:rPr lang="en-US" sz="4800" spc="407" dirty="0">
                <a:solidFill>
                  <a:srgbClr val="FFFFFF"/>
                </a:solidFill>
                <a:latin typeface="Carlito"/>
                <a:ea typeface="Carlito"/>
                <a:cs typeface="Carlito"/>
                <a:sym typeface="Carlito"/>
              </a:rPr>
              <a:t>Precision teaching</a:t>
            </a:r>
          </a:p>
          <a:p>
            <a:pPr algn="l">
              <a:lnSpc>
                <a:spcPts val="3677"/>
              </a:lnSpc>
            </a:pPr>
            <a:endParaRPr lang="en-US" sz="4800" spc="407" dirty="0">
              <a:solidFill>
                <a:srgbClr val="FFFFFF"/>
              </a:solidFill>
              <a:latin typeface="Carlito"/>
              <a:ea typeface="Carlito"/>
              <a:cs typeface="Carlito"/>
              <a:sym typeface="Carlito"/>
            </a:endParaRPr>
          </a:p>
          <a:p>
            <a:pPr algn="l">
              <a:lnSpc>
                <a:spcPts val="3677"/>
              </a:lnSpc>
            </a:pPr>
            <a:r>
              <a:rPr lang="en-US" sz="4800" spc="407" dirty="0" err="1">
                <a:solidFill>
                  <a:srgbClr val="FFFFFF"/>
                </a:solidFill>
                <a:latin typeface="Carlito"/>
                <a:ea typeface="Carlito"/>
                <a:cs typeface="Carlito"/>
                <a:sym typeface="Carlito"/>
              </a:rPr>
              <a:t>Maths</a:t>
            </a:r>
            <a:r>
              <a:rPr lang="en-US" sz="4800" spc="407" dirty="0">
                <a:solidFill>
                  <a:srgbClr val="FFFFFF"/>
                </a:solidFill>
                <a:latin typeface="Carlito"/>
                <a:ea typeface="Carlito"/>
                <a:cs typeface="Carlito"/>
                <a:sym typeface="Carlito"/>
              </a:rPr>
              <a:t> catch up</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9677400" y="4073206"/>
            <a:ext cx="8183688" cy="2410916"/>
          </a:xfrm>
          <a:prstGeom prst="rect">
            <a:avLst/>
          </a:prstGeom>
        </p:spPr>
        <p:txBody>
          <a:bodyPr wrap="square" lIns="0" tIns="0" rIns="0" bIns="0" rtlCol="0" anchor="t">
            <a:spAutoFit/>
          </a:bodyPr>
          <a:lstStyle/>
          <a:p>
            <a:pPr algn="l">
              <a:lnSpc>
                <a:spcPts val="9419"/>
              </a:lnSpc>
            </a:pPr>
            <a:r>
              <a:rPr lang="en-US" sz="7849" spc="-156" dirty="0">
                <a:solidFill>
                  <a:srgbClr val="FFFFFF"/>
                </a:solidFill>
                <a:latin typeface="Radley"/>
                <a:ea typeface="Radley"/>
                <a:cs typeface="Radley"/>
                <a:sym typeface="Radley"/>
              </a:rPr>
              <a:t>BEHAVIOUR AND</a:t>
            </a:r>
          </a:p>
        </p:txBody>
      </p:sp>
      <p:sp>
        <p:nvSpPr>
          <p:cNvPr id="5" name="TextBox 5"/>
          <p:cNvSpPr txBox="1"/>
          <p:nvPr/>
        </p:nvSpPr>
        <p:spPr>
          <a:xfrm>
            <a:off x="9677400" y="6447859"/>
            <a:ext cx="7676197" cy="1162050"/>
          </a:xfrm>
          <a:prstGeom prst="rect">
            <a:avLst/>
          </a:prstGeom>
        </p:spPr>
        <p:txBody>
          <a:bodyPr lIns="0" tIns="0" rIns="0" bIns="0" rtlCol="0" anchor="t">
            <a:spAutoFit/>
          </a:bodyPr>
          <a:lstStyle/>
          <a:p>
            <a:pPr algn="l">
              <a:lnSpc>
                <a:spcPts val="9269"/>
              </a:lnSpc>
            </a:pPr>
            <a:r>
              <a:rPr lang="en-US" sz="7724" spc="-154" dirty="0">
                <a:solidFill>
                  <a:srgbClr val="FFFFFF"/>
                </a:solidFill>
                <a:latin typeface="Radley"/>
                <a:ea typeface="Radley"/>
                <a:cs typeface="Radley"/>
                <a:sym typeface="Radley"/>
              </a:rPr>
              <a:t>EXPECTATIONS</a:t>
            </a:r>
          </a:p>
        </p:txBody>
      </p:sp>
      <p:sp>
        <p:nvSpPr>
          <p:cNvPr id="6" name="TextBox 6"/>
          <p:cNvSpPr txBox="1"/>
          <p:nvPr/>
        </p:nvSpPr>
        <p:spPr>
          <a:xfrm>
            <a:off x="448628" y="274401"/>
            <a:ext cx="8695372" cy="4334520"/>
          </a:xfrm>
          <a:prstGeom prst="rect">
            <a:avLst/>
          </a:prstGeom>
        </p:spPr>
        <p:txBody>
          <a:bodyPr lIns="0" tIns="0" rIns="0" bIns="0" rtlCol="0" anchor="t">
            <a:spAutoFit/>
          </a:bodyPr>
          <a:lstStyle/>
          <a:p>
            <a:pPr algn="l">
              <a:lnSpc>
                <a:spcPts val="4320"/>
              </a:lnSpc>
            </a:pPr>
            <a:r>
              <a:rPr lang="en-US" sz="3600" i="1" dirty="0">
                <a:solidFill>
                  <a:srgbClr val="FFFFFF"/>
                </a:solidFill>
                <a:latin typeface="Radley Italics"/>
                <a:ea typeface="Radley Italics"/>
                <a:cs typeface="Radley Italics"/>
                <a:sym typeface="Radley Italics"/>
              </a:rPr>
              <a:t>Expectations</a:t>
            </a:r>
          </a:p>
          <a:p>
            <a:pPr algn="l">
              <a:lnSpc>
                <a:spcPts val="4320"/>
              </a:lnSpc>
            </a:pPr>
            <a:endParaRPr lang="en-US" sz="3600" i="1" dirty="0">
              <a:solidFill>
                <a:srgbClr val="FFFFFF"/>
              </a:solidFill>
              <a:latin typeface="Radley Italics"/>
              <a:ea typeface="Radley Italics"/>
              <a:cs typeface="Radley Italics"/>
              <a:sym typeface="Radley Italics"/>
            </a:endParaRPr>
          </a:p>
          <a:p>
            <a:pPr marL="561022" lvl="1" indent="-280511" algn="l">
              <a:lnSpc>
                <a:spcPts val="3600"/>
              </a:lnSpc>
              <a:buFont typeface="Arial"/>
              <a:buChar char="•"/>
            </a:pPr>
            <a:r>
              <a:rPr lang="en-US" sz="3000" spc="399" dirty="0">
                <a:solidFill>
                  <a:srgbClr val="FFFFFF"/>
                </a:solidFill>
                <a:latin typeface="Carlito"/>
                <a:ea typeface="Carlito"/>
                <a:cs typeface="Carlito"/>
                <a:sym typeface="Carlito"/>
              </a:rPr>
              <a:t>Please ensure that all clothing and belongings are clearly named.</a:t>
            </a:r>
          </a:p>
          <a:p>
            <a:pPr marL="561022" lvl="1" indent="-280511" algn="l">
              <a:lnSpc>
                <a:spcPts val="3600"/>
              </a:lnSpc>
            </a:pPr>
            <a:endParaRPr lang="en-US" sz="3000" spc="399" dirty="0">
              <a:solidFill>
                <a:srgbClr val="FFFFFF"/>
              </a:solidFill>
              <a:latin typeface="Carlito"/>
              <a:ea typeface="Carlito"/>
              <a:cs typeface="Carlito"/>
              <a:sym typeface="Carlito"/>
            </a:endParaRPr>
          </a:p>
          <a:p>
            <a:pPr marL="561022" lvl="1" indent="-280511" algn="just">
              <a:lnSpc>
                <a:spcPts val="3600"/>
              </a:lnSpc>
              <a:buFont typeface="Arial"/>
              <a:buChar char="•"/>
            </a:pPr>
            <a:r>
              <a:rPr lang="en-US" sz="3000" spc="399" dirty="0">
                <a:solidFill>
                  <a:srgbClr val="FFFFFF"/>
                </a:solidFill>
                <a:latin typeface="Carlito"/>
                <a:ea typeface="Carlito"/>
                <a:cs typeface="Carlito"/>
                <a:sym typeface="Carlito"/>
              </a:rPr>
              <a:t>Children are to wear either their summer or winter uniform until October half term, but 	after this time they must be in winter uniform.</a:t>
            </a:r>
          </a:p>
        </p:txBody>
      </p:sp>
      <p:sp>
        <p:nvSpPr>
          <p:cNvPr id="7" name="TextBox 7"/>
          <p:cNvSpPr txBox="1"/>
          <p:nvPr/>
        </p:nvSpPr>
        <p:spPr>
          <a:xfrm>
            <a:off x="461924" y="5059488"/>
            <a:ext cx="8714422" cy="774827"/>
          </a:xfrm>
          <a:prstGeom prst="rect">
            <a:avLst/>
          </a:prstGeom>
        </p:spPr>
        <p:txBody>
          <a:bodyPr lIns="0" tIns="0" rIns="0" bIns="0" rtlCol="0" anchor="t">
            <a:spAutoFit/>
          </a:bodyPr>
          <a:lstStyle/>
          <a:p>
            <a:pPr marL="466703" lvl="1" indent="-233352" algn="l">
              <a:lnSpc>
                <a:spcPts val="2989"/>
              </a:lnSpc>
              <a:buFont typeface="Arial"/>
              <a:buChar char="•"/>
            </a:pPr>
            <a:r>
              <a:rPr lang="en-US" sz="3000" spc="331" dirty="0">
                <a:solidFill>
                  <a:srgbClr val="FFFFFF"/>
                </a:solidFill>
                <a:latin typeface="Carlito"/>
                <a:ea typeface="Carlito"/>
                <a:cs typeface="Carlito"/>
                <a:sym typeface="Carlito"/>
              </a:rPr>
              <a:t>No trainers are allowed, except on PE days</a:t>
            </a:r>
          </a:p>
        </p:txBody>
      </p:sp>
      <p:sp>
        <p:nvSpPr>
          <p:cNvPr id="8" name="TextBox 8"/>
          <p:cNvSpPr txBox="1"/>
          <p:nvPr/>
        </p:nvSpPr>
        <p:spPr>
          <a:xfrm>
            <a:off x="837056" y="5851612"/>
            <a:ext cx="8522970" cy="1384995"/>
          </a:xfrm>
          <a:prstGeom prst="rect">
            <a:avLst/>
          </a:prstGeom>
        </p:spPr>
        <p:txBody>
          <a:bodyPr lIns="0" tIns="0" rIns="0" bIns="0" rtlCol="0" anchor="t">
            <a:spAutoFit/>
          </a:bodyPr>
          <a:lstStyle/>
          <a:p>
            <a:pPr algn="l">
              <a:lnSpc>
                <a:spcPts val="3600"/>
              </a:lnSpc>
            </a:pPr>
            <a:r>
              <a:rPr lang="en-US" sz="3000" spc="399" dirty="0">
                <a:solidFill>
                  <a:srgbClr val="FFFFFF"/>
                </a:solidFill>
                <a:latin typeface="Carlito"/>
                <a:ea typeface="Carlito"/>
                <a:cs typeface="Carlito"/>
                <a:sym typeface="Carlito"/>
              </a:rPr>
              <a:t>(children should come into school in their PE kids on a Tuesday and Thursday). No </a:t>
            </a:r>
            <a:r>
              <a:rPr lang="en-US" sz="3000" spc="399" dirty="0" err="1">
                <a:solidFill>
                  <a:srgbClr val="FFFFFF"/>
                </a:solidFill>
                <a:latin typeface="Carlito"/>
                <a:ea typeface="Carlito"/>
                <a:cs typeface="Carlito"/>
                <a:sym typeface="Carlito"/>
              </a:rPr>
              <a:t>jewellery</a:t>
            </a:r>
            <a:r>
              <a:rPr lang="en-US" sz="3000" spc="399" dirty="0">
                <a:solidFill>
                  <a:srgbClr val="FFFFFF"/>
                </a:solidFill>
                <a:latin typeface="Carlito"/>
                <a:ea typeface="Carlito"/>
                <a:cs typeface="Carlito"/>
                <a:sym typeface="Carlito"/>
              </a:rPr>
              <a:t>.</a:t>
            </a:r>
          </a:p>
        </p:txBody>
      </p:sp>
      <p:sp>
        <p:nvSpPr>
          <p:cNvPr id="9" name="TextBox 9"/>
          <p:cNvSpPr txBox="1"/>
          <p:nvPr/>
        </p:nvSpPr>
        <p:spPr>
          <a:xfrm>
            <a:off x="461924" y="7867509"/>
            <a:ext cx="7949565" cy="774827"/>
          </a:xfrm>
          <a:prstGeom prst="rect">
            <a:avLst/>
          </a:prstGeom>
        </p:spPr>
        <p:txBody>
          <a:bodyPr lIns="0" tIns="0" rIns="0" bIns="0" rtlCol="0" anchor="t">
            <a:spAutoFit/>
          </a:bodyPr>
          <a:lstStyle/>
          <a:p>
            <a:pPr marL="462795" lvl="1" indent="-231397" algn="l">
              <a:lnSpc>
                <a:spcPts val="2964"/>
              </a:lnSpc>
              <a:buFont typeface="Arial"/>
              <a:buChar char="•"/>
            </a:pPr>
            <a:r>
              <a:rPr lang="en-US" sz="3000" spc="328" dirty="0">
                <a:solidFill>
                  <a:srgbClr val="FFFFFF"/>
                </a:solidFill>
                <a:latin typeface="Carlito"/>
                <a:ea typeface="Carlito"/>
                <a:cs typeface="Carlito"/>
                <a:sym typeface="Carlito"/>
              </a:rPr>
              <a:t>Please ensure your child has a labelled water bottle in school daily.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7" name="TextBox 7"/>
          <p:cNvSpPr txBox="1"/>
          <p:nvPr/>
        </p:nvSpPr>
        <p:spPr>
          <a:xfrm>
            <a:off x="497128" y="184836"/>
            <a:ext cx="8589645" cy="4237314"/>
          </a:xfrm>
          <a:prstGeom prst="rect">
            <a:avLst/>
          </a:prstGeom>
        </p:spPr>
        <p:txBody>
          <a:bodyPr lIns="0" tIns="0" rIns="0" bIns="0" rtlCol="0" anchor="t">
            <a:spAutoFit/>
          </a:bodyPr>
          <a:lstStyle/>
          <a:p>
            <a:pPr algn="l">
              <a:lnSpc>
                <a:spcPts val="3017"/>
              </a:lnSpc>
            </a:pPr>
            <a:r>
              <a:rPr lang="en-US" sz="3000" spc="334" dirty="0" err="1">
                <a:solidFill>
                  <a:srgbClr val="FFFFFF"/>
                </a:solidFill>
                <a:latin typeface="Carlito"/>
                <a:ea typeface="Carlito"/>
                <a:cs typeface="Carlito"/>
                <a:sym typeface="Carlito"/>
              </a:rPr>
              <a:t>Behaviour</a:t>
            </a:r>
            <a:endParaRPr lang="en-US" sz="3000" spc="334" dirty="0">
              <a:solidFill>
                <a:srgbClr val="FFFFFF"/>
              </a:solidFill>
              <a:latin typeface="Carlito"/>
              <a:ea typeface="Carlito"/>
              <a:cs typeface="Carlito"/>
              <a:sym typeface="Carlito"/>
            </a:endParaRPr>
          </a:p>
          <a:p>
            <a:pPr algn="l">
              <a:lnSpc>
                <a:spcPts val="3017"/>
              </a:lnSpc>
            </a:pPr>
            <a:endParaRPr lang="en-US" sz="3000"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3000" spc="334" dirty="0">
                <a:solidFill>
                  <a:srgbClr val="FFFFFF"/>
                </a:solidFill>
                <a:latin typeface="Carlito"/>
                <a:ea typeface="Carlito"/>
                <a:cs typeface="Carlito"/>
                <a:sym typeface="Carlito"/>
              </a:rPr>
              <a:t>We follow our Golden Promises and these are shared in assembly and in class so that everyone understands how we behave at Saint Mary’s.</a:t>
            </a:r>
          </a:p>
          <a:p>
            <a:pPr marL="471892" lvl="1" indent="-235946" algn="l">
              <a:lnSpc>
                <a:spcPts val="3017"/>
              </a:lnSpc>
            </a:pPr>
            <a:endParaRPr lang="en-US" sz="3000" spc="334" dirty="0">
              <a:solidFill>
                <a:srgbClr val="FFFFFF"/>
              </a:solidFill>
              <a:latin typeface="Carlito"/>
              <a:ea typeface="Carlito"/>
              <a:cs typeface="Carlito"/>
              <a:sym typeface="Carlito"/>
            </a:endParaRPr>
          </a:p>
          <a:p>
            <a:pPr marL="471892" lvl="1" indent="-235946" algn="l">
              <a:lnSpc>
                <a:spcPts val="3017"/>
              </a:lnSpc>
              <a:buFont typeface="Arial"/>
              <a:buChar char="•"/>
            </a:pPr>
            <a:r>
              <a:rPr lang="en-US" sz="3000" spc="334" dirty="0">
                <a:solidFill>
                  <a:srgbClr val="FFFFFF"/>
                </a:solidFill>
                <a:latin typeface="Carlito"/>
                <a:ea typeface="Carlito"/>
                <a:cs typeface="Carlito"/>
                <a:sym typeface="Carlito"/>
              </a:rPr>
              <a:t>If any issues arise that we need to discuss with you then you will be contacted. The </a:t>
            </a:r>
            <a:r>
              <a:rPr lang="en-US" sz="3000" spc="334" dirty="0" err="1">
                <a:solidFill>
                  <a:srgbClr val="FFFFFF"/>
                </a:solidFill>
                <a:latin typeface="Carlito"/>
                <a:ea typeface="Carlito"/>
                <a:cs typeface="Carlito"/>
                <a:sym typeface="Carlito"/>
              </a:rPr>
              <a:t>behaviour</a:t>
            </a:r>
            <a:r>
              <a:rPr lang="en-US" sz="3000" spc="334" dirty="0">
                <a:solidFill>
                  <a:srgbClr val="FFFFFF"/>
                </a:solidFill>
                <a:latin typeface="Carlito"/>
                <a:ea typeface="Carlito"/>
                <a:cs typeface="Carlito"/>
                <a:sym typeface="Carlito"/>
              </a:rPr>
              <a:t> policy is on the website.</a:t>
            </a:r>
          </a:p>
        </p:txBody>
      </p:sp>
      <p:sp>
        <p:nvSpPr>
          <p:cNvPr id="8" name="TextBox 8"/>
          <p:cNvSpPr txBox="1"/>
          <p:nvPr/>
        </p:nvSpPr>
        <p:spPr>
          <a:xfrm>
            <a:off x="497128" y="4712906"/>
            <a:ext cx="8867775" cy="3727559"/>
          </a:xfrm>
          <a:prstGeom prst="rect">
            <a:avLst/>
          </a:prstGeom>
        </p:spPr>
        <p:txBody>
          <a:bodyPr lIns="0" tIns="0" rIns="0" bIns="0" rtlCol="0" anchor="t">
            <a:spAutoFit/>
          </a:bodyPr>
          <a:lstStyle/>
          <a:p>
            <a:pPr algn="l">
              <a:lnSpc>
                <a:spcPts val="2870"/>
              </a:lnSpc>
            </a:pPr>
            <a:r>
              <a:rPr lang="en-US" sz="3000" spc="318" dirty="0">
                <a:solidFill>
                  <a:srgbClr val="FFFFFF"/>
                </a:solidFill>
                <a:latin typeface="Carlito"/>
                <a:ea typeface="Carlito"/>
                <a:cs typeface="Carlito"/>
                <a:sym typeface="Carlito"/>
              </a:rPr>
              <a:t>Expectations</a:t>
            </a:r>
          </a:p>
          <a:p>
            <a:pPr algn="l">
              <a:lnSpc>
                <a:spcPts val="2870"/>
              </a:lnSpc>
            </a:pPr>
            <a:endParaRPr lang="en-US" sz="3000" spc="318" dirty="0">
              <a:solidFill>
                <a:srgbClr val="FFFFFF"/>
              </a:solidFill>
              <a:latin typeface="Carlito"/>
              <a:ea typeface="Carlito"/>
              <a:cs typeface="Carlito"/>
              <a:sym typeface="Carlito"/>
            </a:endParaRPr>
          </a:p>
          <a:p>
            <a:pPr marL="449011" lvl="1" indent="-224505" algn="l">
              <a:lnSpc>
                <a:spcPts val="2870"/>
              </a:lnSpc>
              <a:buFont typeface="Arial"/>
              <a:buChar char="•"/>
            </a:pPr>
            <a:r>
              <a:rPr lang="en-US" sz="3000" spc="318" dirty="0">
                <a:solidFill>
                  <a:srgbClr val="FFFFFF"/>
                </a:solidFill>
                <a:latin typeface="Carlito"/>
                <a:ea typeface="Carlito"/>
                <a:cs typeface="Carlito"/>
                <a:sym typeface="Carlito"/>
              </a:rPr>
              <a:t>All clothing and belongings to be clearly named </a:t>
            </a:r>
            <a:r>
              <a:rPr lang="en-US" sz="3000" spc="318" dirty="0" err="1">
                <a:solidFill>
                  <a:srgbClr val="FFFFFF"/>
                </a:solidFill>
                <a:latin typeface="Carlito"/>
                <a:ea typeface="Carlito"/>
                <a:cs typeface="Carlito"/>
                <a:sym typeface="Carlito"/>
              </a:rPr>
              <a:t>eg</a:t>
            </a:r>
            <a:r>
              <a:rPr lang="en-US" sz="3000" spc="318" dirty="0">
                <a:solidFill>
                  <a:srgbClr val="FFFFFF"/>
                </a:solidFill>
                <a:latin typeface="Carlito"/>
                <a:ea typeface="Carlito"/>
                <a:cs typeface="Carlito"/>
                <a:sym typeface="Carlito"/>
              </a:rPr>
              <a:t> lunchbox, snack boxes, water bottles, caps.</a:t>
            </a:r>
          </a:p>
          <a:p>
            <a:pPr marL="449011" lvl="1" indent="-224505" algn="l">
              <a:lnSpc>
                <a:spcPts val="2870"/>
              </a:lnSpc>
            </a:pPr>
            <a:endParaRPr lang="en-US" sz="3000" spc="318" dirty="0">
              <a:solidFill>
                <a:srgbClr val="FFFFFF"/>
              </a:solidFill>
              <a:latin typeface="Carlito"/>
              <a:ea typeface="Carlito"/>
              <a:cs typeface="Carlito"/>
              <a:sym typeface="Carlito"/>
            </a:endParaRPr>
          </a:p>
          <a:p>
            <a:pPr marL="449011" lvl="1" indent="-224505" algn="l">
              <a:lnSpc>
                <a:spcPts val="2870"/>
              </a:lnSpc>
              <a:buFont typeface="Arial"/>
              <a:buChar char="•"/>
            </a:pPr>
            <a:r>
              <a:rPr lang="en-US" sz="3000" spc="318" dirty="0">
                <a:solidFill>
                  <a:srgbClr val="FFFFFF"/>
                </a:solidFill>
                <a:latin typeface="Carlito"/>
                <a:ea typeface="Carlito"/>
                <a:cs typeface="Carlito"/>
                <a:sym typeface="Carlito"/>
              </a:rPr>
              <a:t>Children to come into school in the correct uniform </a:t>
            </a:r>
            <a:r>
              <a:rPr lang="en-US" sz="3000" spc="318" dirty="0" err="1">
                <a:solidFill>
                  <a:srgbClr val="FFFFFF"/>
                </a:solidFill>
                <a:latin typeface="Carlito"/>
                <a:ea typeface="Carlito"/>
                <a:cs typeface="Carlito"/>
                <a:sym typeface="Carlito"/>
              </a:rPr>
              <a:t>eg</a:t>
            </a:r>
            <a:r>
              <a:rPr lang="en-US" sz="3000" spc="318" dirty="0">
                <a:solidFill>
                  <a:srgbClr val="FFFFFF"/>
                </a:solidFill>
                <a:latin typeface="Carlito"/>
                <a:ea typeface="Carlito"/>
                <a:cs typeface="Carlito"/>
                <a:sym typeface="Carlito"/>
              </a:rPr>
              <a:t> only trainers on PE days. </a:t>
            </a:r>
            <a:r>
              <a:rPr lang="en-US" sz="3000" spc="318" dirty="0" err="1">
                <a:solidFill>
                  <a:srgbClr val="FFFFFF"/>
                </a:solidFill>
                <a:latin typeface="Carlito"/>
                <a:ea typeface="Carlito"/>
                <a:cs typeface="Carlito"/>
                <a:sym typeface="Carlito"/>
              </a:rPr>
              <a:t>Jewellery</a:t>
            </a:r>
            <a:r>
              <a:rPr lang="en-US" sz="3000" spc="318" dirty="0">
                <a:solidFill>
                  <a:srgbClr val="FFFFFF"/>
                </a:solidFill>
                <a:latin typeface="Carlito"/>
                <a:ea typeface="Carlito"/>
                <a:cs typeface="Carlito"/>
                <a:sym typeface="Carlito"/>
              </a:rPr>
              <a:t> should not be worn. Hair to be tied up if longer than shoulder length.</a:t>
            </a:r>
          </a:p>
        </p:txBody>
      </p:sp>
      <p:pic>
        <p:nvPicPr>
          <p:cNvPr id="9" name="Picture 8">
            <a:extLst>
              <a:ext uri="{FF2B5EF4-FFF2-40B4-BE49-F238E27FC236}">
                <a16:creationId xmlns:a16="http://schemas.microsoft.com/office/drawing/2014/main" id="{BF499E77-A28D-4EDA-325E-215FD4989B7B}"/>
              </a:ext>
            </a:extLst>
          </p:cNvPr>
          <p:cNvPicPr>
            <a:picLocks noChangeAspect="1"/>
          </p:cNvPicPr>
          <p:nvPr/>
        </p:nvPicPr>
        <p:blipFill>
          <a:blip r:embed="rId3"/>
          <a:stretch>
            <a:fillRect/>
          </a:stretch>
        </p:blipFill>
        <p:spPr>
          <a:xfrm>
            <a:off x="10744199" y="315757"/>
            <a:ext cx="6596981" cy="88663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511853" y="498536"/>
            <a:ext cx="9723251" cy="1176925"/>
          </a:xfrm>
          <a:prstGeom prst="rect">
            <a:avLst/>
          </a:prstGeom>
        </p:spPr>
        <p:txBody>
          <a:bodyPr wrap="square" lIns="0" tIns="0" rIns="0" bIns="0" rtlCol="0" anchor="t">
            <a:spAutoFit/>
          </a:bodyPr>
          <a:lstStyle/>
          <a:p>
            <a:pPr algn="l">
              <a:lnSpc>
                <a:spcPts val="9269"/>
              </a:lnSpc>
            </a:pPr>
            <a:r>
              <a:rPr lang="en-US" sz="7724" spc="-154" dirty="0">
                <a:solidFill>
                  <a:srgbClr val="FFFFFF"/>
                </a:solidFill>
                <a:latin typeface="Radley"/>
                <a:ea typeface="Radley"/>
                <a:cs typeface="Radley"/>
                <a:sym typeface="Radley"/>
              </a:rPr>
              <a:t>First Holy Communion</a:t>
            </a:r>
          </a:p>
        </p:txBody>
      </p:sp>
      <p:sp>
        <p:nvSpPr>
          <p:cNvPr id="5" name="TextBox 5"/>
          <p:cNvSpPr txBox="1"/>
          <p:nvPr/>
        </p:nvSpPr>
        <p:spPr>
          <a:xfrm>
            <a:off x="510765" y="2125464"/>
            <a:ext cx="17024066" cy="7720062"/>
          </a:xfrm>
          <a:prstGeom prst="rect">
            <a:avLst/>
          </a:prstGeom>
        </p:spPr>
        <p:txBody>
          <a:bodyPr wrap="square" lIns="0" tIns="0" rIns="0" bIns="0" rtlCol="0" anchor="t">
            <a:spAutoFit/>
          </a:bodyPr>
          <a:lstStyle/>
          <a:p>
            <a:pPr>
              <a:lnSpc>
                <a:spcPts val="4320"/>
              </a:lnSpc>
            </a:pPr>
            <a:r>
              <a:rPr lang="en-US" sz="3600" i="1" dirty="0">
                <a:solidFill>
                  <a:srgbClr val="FFFFFF"/>
                </a:solidFill>
                <a:latin typeface="Radley Italics"/>
                <a:ea typeface="Radley Italics"/>
                <a:cs typeface="Radley Italics"/>
              </a:rPr>
              <a:t>Children who are </a:t>
            </a:r>
            <a:r>
              <a:rPr lang="en-US" sz="3600" i="1" dirty="0" err="1">
                <a:solidFill>
                  <a:srgbClr val="FFFFFF"/>
                </a:solidFill>
                <a:latin typeface="Radley Italics"/>
                <a:ea typeface="Radley Italics"/>
                <a:cs typeface="Radley Italics"/>
              </a:rPr>
              <a:t>Baptised</a:t>
            </a:r>
            <a:r>
              <a:rPr lang="en-US" sz="3600" i="1" dirty="0">
                <a:solidFill>
                  <a:srgbClr val="FFFFFF"/>
                </a:solidFill>
                <a:latin typeface="Radley Italics"/>
                <a:ea typeface="Radley Italics"/>
                <a:cs typeface="Radley Italics"/>
              </a:rPr>
              <a:t> Catholics will make their Sacrament of Reconciliation and First Holy Communion in Year 3. </a:t>
            </a:r>
          </a:p>
          <a:p>
            <a:pPr>
              <a:lnSpc>
                <a:spcPts val="4320"/>
              </a:lnSpc>
            </a:pPr>
            <a:endParaRPr lang="en-US" sz="3600" i="1" dirty="0">
              <a:solidFill>
                <a:srgbClr val="FFFFFF"/>
              </a:solidFill>
              <a:latin typeface="Radley Italics"/>
              <a:ea typeface="Radley Italics"/>
              <a:cs typeface="Radley Italics"/>
            </a:endParaRPr>
          </a:p>
          <a:p>
            <a:pPr>
              <a:lnSpc>
                <a:spcPts val="4320"/>
              </a:lnSpc>
            </a:pPr>
            <a:r>
              <a:rPr lang="en-US" sz="3600" i="1" dirty="0">
                <a:solidFill>
                  <a:srgbClr val="FFFFFF"/>
                </a:solidFill>
                <a:latin typeface="Radley Italics"/>
                <a:ea typeface="Radley Italics"/>
                <a:cs typeface="Radley Italics"/>
              </a:rPr>
              <a:t>Children will begin their preparation through after school sessions which will start around </a:t>
            </a:r>
            <a:r>
              <a:rPr lang="en-US" sz="3600" i="1">
                <a:solidFill>
                  <a:srgbClr val="FFFFFF"/>
                </a:solidFill>
                <a:latin typeface="Radley Italics"/>
                <a:ea typeface="Radley Italics"/>
                <a:cs typeface="Radley Italics"/>
              </a:rPr>
              <a:t>February time.</a:t>
            </a:r>
            <a:endParaRPr lang="en-US" sz="3600" i="1" dirty="0">
              <a:solidFill>
                <a:srgbClr val="FFFFFF"/>
              </a:solidFill>
              <a:latin typeface="Radley Italics"/>
              <a:ea typeface="Radley Italics"/>
              <a:cs typeface="Radley Italics"/>
            </a:endParaRPr>
          </a:p>
          <a:p>
            <a:pPr>
              <a:lnSpc>
                <a:spcPts val="4320"/>
              </a:lnSpc>
            </a:pPr>
            <a:endParaRPr lang="en-US" sz="3600" i="1" dirty="0">
              <a:solidFill>
                <a:srgbClr val="FFFFFF"/>
              </a:solidFill>
              <a:latin typeface="Radley Italics"/>
              <a:ea typeface="Radley Italics"/>
              <a:cs typeface="Radley Italics"/>
            </a:endParaRPr>
          </a:p>
          <a:p>
            <a:pPr>
              <a:lnSpc>
                <a:spcPts val="4320"/>
              </a:lnSpc>
            </a:pPr>
            <a:r>
              <a:rPr lang="en-US" sz="3600" i="1">
                <a:solidFill>
                  <a:srgbClr val="FFFFFF"/>
                </a:solidFill>
                <a:latin typeface="Radley Italics"/>
                <a:ea typeface="Radley Italics"/>
                <a:cs typeface="Radley Italics"/>
              </a:rPr>
              <a:t>The Sacrament of Reconciliation will take place in March.</a:t>
            </a:r>
            <a:endParaRPr lang="en-US" sz="3600" i="1" dirty="0">
              <a:solidFill>
                <a:srgbClr val="FFFFFF"/>
              </a:solidFill>
              <a:latin typeface="Radley Italics"/>
              <a:ea typeface="Radley Italics"/>
              <a:cs typeface="Radley Italics"/>
            </a:endParaRPr>
          </a:p>
          <a:p>
            <a:pPr>
              <a:lnSpc>
                <a:spcPts val="4320"/>
              </a:lnSpc>
            </a:pPr>
            <a:endParaRPr lang="en-US" sz="3600" i="1" dirty="0">
              <a:solidFill>
                <a:srgbClr val="FFFFFF"/>
              </a:solidFill>
              <a:latin typeface="Radley Italics"/>
              <a:ea typeface="Radley Italics"/>
              <a:cs typeface="Radley Italics"/>
            </a:endParaRPr>
          </a:p>
          <a:p>
            <a:pPr>
              <a:lnSpc>
                <a:spcPts val="4320"/>
              </a:lnSpc>
            </a:pPr>
            <a:r>
              <a:rPr lang="en-US" sz="3600" i="1">
                <a:solidFill>
                  <a:srgbClr val="FFFFFF"/>
                </a:solidFill>
                <a:latin typeface="Radley Italics"/>
                <a:ea typeface="Radley Italics"/>
                <a:cs typeface="Radley Italics"/>
              </a:rPr>
              <a:t>The Sacrament of First Holy Communion will take place in May.</a:t>
            </a:r>
            <a:endParaRPr lang="en-US" sz="3600" i="1" dirty="0">
              <a:solidFill>
                <a:srgbClr val="FFFFFF"/>
              </a:solidFill>
              <a:latin typeface="Radley Italics"/>
              <a:ea typeface="Radley Italics"/>
              <a:cs typeface="Radley Italics"/>
            </a:endParaRPr>
          </a:p>
          <a:p>
            <a:pPr>
              <a:lnSpc>
                <a:spcPts val="4320"/>
              </a:lnSpc>
            </a:pPr>
            <a:endParaRPr lang="en-US" sz="3600" i="1" dirty="0">
              <a:solidFill>
                <a:srgbClr val="FFFFFF"/>
              </a:solidFill>
              <a:latin typeface="Radley Italics"/>
              <a:ea typeface="Radley Italics"/>
              <a:cs typeface="Radley Italics"/>
            </a:endParaRPr>
          </a:p>
          <a:p>
            <a:pPr>
              <a:lnSpc>
                <a:spcPts val="4320"/>
              </a:lnSpc>
            </a:pPr>
            <a:r>
              <a:rPr lang="en-US" sz="3600" i="1" dirty="0">
                <a:solidFill>
                  <a:srgbClr val="FFFFFF"/>
                </a:solidFill>
                <a:latin typeface="Radley Italics"/>
                <a:ea typeface="Radley Italics"/>
                <a:cs typeface="Radley Italics"/>
              </a:rPr>
              <a:t>Exact dates will be communicated with </a:t>
            </a:r>
            <a:r>
              <a:rPr lang="en-US" sz="3600" i="1">
                <a:solidFill>
                  <a:srgbClr val="FFFFFF"/>
                </a:solidFill>
                <a:latin typeface="Radley Italics"/>
                <a:ea typeface="Radley Italics"/>
                <a:cs typeface="Radley Italics"/>
              </a:rPr>
              <a:t>you, once agreed with Fr Francis,</a:t>
            </a:r>
            <a:r>
              <a:rPr lang="en-US" sz="3600" i="1" dirty="0">
                <a:solidFill>
                  <a:srgbClr val="FFFFFF"/>
                </a:solidFill>
                <a:latin typeface="Radley Italics"/>
                <a:ea typeface="Radley Italics"/>
                <a:cs typeface="Radley Italics"/>
              </a:rPr>
              <a:t> and you will be invited to a meeting before the preparation process begins.</a:t>
            </a:r>
          </a:p>
          <a:p>
            <a:pPr>
              <a:lnSpc>
                <a:spcPts val="4320"/>
              </a:lnSpc>
            </a:pPr>
            <a:endParaRPr lang="en-US" sz="3600" i="1" dirty="0">
              <a:solidFill>
                <a:srgbClr val="FFFFFF"/>
              </a:solidFill>
              <a:latin typeface="Radley Italics"/>
              <a:ea typeface="Radley Italics"/>
              <a:cs typeface="Radley Italics"/>
            </a:endParaRPr>
          </a:p>
          <a:p>
            <a:pPr>
              <a:lnSpc>
                <a:spcPts val="4320"/>
              </a:lnSpc>
            </a:pPr>
            <a:r>
              <a:rPr lang="en-US" sz="3600" i="1" dirty="0">
                <a:solidFill>
                  <a:srgbClr val="FFFFFF"/>
                </a:solidFill>
                <a:latin typeface="Radley Italics"/>
                <a:ea typeface="Radley Italics"/>
                <a:cs typeface="Radley Italics"/>
              </a:rPr>
              <a:t>In the meantime, we encourage these children to attend Mass as </a:t>
            </a:r>
            <a:r>
              <a:rPr lang="en-US" sz="3600" i="1">
                <a:solidFill>
                  <a:srgbClr val="FFFFFF"/>
                </a:solidFill>
                <a:latin typeface="Radley Italics"/>
                <a:ea typeface="Radley Italics"/>
                <a:cs typeface="Radley Italics"/>
              </a:rPr>
              <a:t>regularly</a:t>
            </a:r>
            <a:r>
              <a:rPr lang="en-US" sz="3600" i="1" dirty="0">
                <a:solidFill>
                  <a:srgbClr val="FFFFFF"/>
                </a:solidFill>
                <a:latin typeface="Radley Italics"/>
                <a:ea typeface="Radley Italics"/>
                <a:cs typeface="Radley Italics"/>
              </a:rPr>
              <a:t> as possible.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14554581" y="4184383"/>
            <a:ext cx="2950845" cy="1219200"/>
          </a:xfrm>
          <a:prstGeom prst="rect">
            <a:avLst/>
          </a:prstGeom>
        </p:spPr>
        <p:txBody>
          <a:bodyPr lIns="0" tIns="0" rIns="0" bIns="0" rtlCol="0" anchor="t">
            <a:spAutoFit/>
          </a:bodyPr>
          <a:lstStyle/>
          <a:p>
            <a:pPr algn="l">
              <a:lnSpc>
                <a:spcPts val="9569"/>
              </a:lnSpc>
            </a:pPr>
            <a:r>
              <a:rPr lang="en-US" sz="7974" spc="-159">
                <a:solidFill>
                  <a:srgbClr val="FFFFFF"/>
                </a:solidFill>
                <a:latin typeface="Radley"/>
                <a:ea typeface="Radley"/>
                <a:cs typeface="Radley"/>
                <a:sym typeface="Radley"/>
              </a:rPr>
              <a:t>TRIPS</a:t>
            </a:r>
          </a:p>
        </p:txBody>
      </p:sp>
      <p:sp>
        <p:nvSpPr>
          <p:cNvPr id="5" name="TextBox 5"/>
          <p:cNvSpPr txBox="1"/>
          <p:nvPr/>
        </p:nvSpPr>
        <p:spPr>
          <a:xfrm>
            <a:off x="652657" y="971550"/>
            <a:ext cx="8998268" cy="3052118"/>
          </a:xfrm>
          <a:prstGeom prst="rect">
            <a:avLst/>
          </a:prstGeom>
        </p:spPr>
        <p:txBody>
          <a:bodyPr lIns="0" tIns="0" rIns="0" bIns="0" rtlCol="0" anchor="t">
            <a:spAutoFit/>
          </a:bodyPr>
          <a:lstStyle/>
          <a:p>
            <a:pPr algn="l">
              <a:lnSpc>
                <a:spcPts val="3409"/>
              </a:lnSpc>
            </a:pPr>
            <a:r>
              <a:rPr lang="en-US" sz="3000" spc="379" dirty="0">
                <a:solidFill>
                  <a:srgbClr val="FFFFFF"/>
                </a:solidFill>
                <a:latin typeface="Carlito"/>
                <a:ea typeface="Carlito"/>
                <a:cs typeface="Carlito"/>
                <a:sym typeface="Carlito"/>
              </a:rPr>
              <a:t>During the Spring term, as part of our history unit about the Romans we will be visiting Chester and having a tour of Chester and Chester </a:t>
            </a:r>
            <a:r>
              <a:rPr lang="en-US" sz="3000" spc="379" dirty="0" err="1">
                <a:solidFill>
                  <a:srgbClr val="FFFFFF"/>
                </a:solidFill>
                <a:latin typeface="Carlito"/>
                <a:ea typeface="Carlito"/>
                <a:cs typeface="Carlito"/>
                <a:sym typeface="Carlito"/>
              </a:rPr>
              <a:t>Musueum</a:t>
            </a:r>
            <a:r>
              <a:rPr lang="en-US" sz="3000" spc="379" dirty="0">
                <a:solidFill>
                  <a:srgbClr val="FFFFFF"/>
                </a:solidFill>
                <a:latin typeface="Carlito"/>
                <a:ea typeface="Carlito"/>
                <a:cs typeface="Carlito"/>
                <a:sym typeface="Carlito"/>
              </a:rPr>
              <a:t>, led by a Roman Centurian. This trip was fantastic last year and it really helped to bring our learning alive.  </a:t>
            </a:r>
          </a:p>
        </p:txBody>
      </p:sp>
      <p:pic>
        <p:nvPicPr>
          <p:cNvPr id="6" name="Picture 5" descr="Roman Tours | Chester.com">
            <a:extLst>
              <a:ext uri="{FF2B5EF4-FFF2-40B4-BE49-F238E27FC236}">
                <a16:creationId xmlns:a16="http://schemas.microsoft.com/office/drawing/2014/main" id="{102BE18C-4B71-83B6-FE04-8DE95D546A91}"/>
              </a:ext>
            </a:extLst>
          </p:cNvPr>
          <p:cNvPicPr>
            <a:picLocks noChangeAspect="1"/>
          </p:cNvPicPr>
          <p:nvPr/>
        </p:nvPicPr>
        <p:blipFill>
          <a:blip r:embed="rId3"/>
          <a:stretch>
            <a:fillRect/>
          </a:stretch>
        </p:blipFill>
        <p:spPr>
          <a:xfrm>
            <a:off x="6705600" y="4832083"/>
            <a:ext cx="6926768" cy="462015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10065830" y="4011409"/>
            <a:ext cx="7439976" cy="1781601"/>
          </a:xfrm>
          <a:prstGeom prst="rect">
            <a:avLst/>
          </a:prstGeom>
        </p:spPr>
        <p:txBody>
          <a:bodyPr lIns="0" tIns="0" rIns="0" bIns="0" rtlCol="0" anchor="t">
            <a:spAutoFit/>
          </a:bodyPr>
          <a:lstStyle/>
          <a:p>
            <a:pPr algn="l">
              <a:lnSpc>
                <a:spcPts val="6641"/>
              </a:lnSpc>
            </a:pPr>
            <a:r>
              <a:rPr lang="en-US" sz="7974" spc="-159">
                <a:solidFill>
                  <a:srgbClr val="FFFFFF"/>
                </a:solidFill>
                <a:latin typeface="Radley"/>
                <a:ea typeface="Radley"/>
                <a:cs typeface="Radley"/>
                <a:sym typeface="Radley"/>
              </a:rPr>
              <a:t>ABSENCE AND ATTENDANCE</a:t>
            </a:r>
          </a:p>
        </p:txBody>
      </p:sp>
      <p:grpSp>
        <p:nvGrpSpPr>
          <p:cNvPr id="5" name="Group 5"/>
          <p:cNvGrpSpPr/>
          <p:nvPr/>
        </p:nvGrpSpPr>
        <p:grpSpPr>
          <a:xfrm>
            <a:off x="352042" y="41148"/>
            <a:ext cx="9308592" cy="9969246"/>
            <a:chOff x="0" y="0"/>
            <a:chExt cx="12411456" cy="13292328"/>
          </a:xfrm>
        </p:grpSpPr>
        <p:sp>
          <p:nvSpPr>
            <p:cNvPr id="6" name="Freeform 6"/>
            <p:cNvSpPr/>
            <p:nvPr/>
          </p:nvSpPr>
          <p:spPr>
            <a:xfrm>
              <a:off x="0" y="0"/>
              <a:ext cx="12411456" cy="13292328"/>
            </a:xfrm>
            <a:custGeom>
              <a:avLst/>
              <a:gdLst/>
              <a:ahLst/>
              <a:cxnLst/>
              <a:rect l="l" t="t" r="r" b="b"/>
              <a:pathLst>
                <a:path w="12411456" h="13292328">
                  <a:moveTo>
                    <a:pt x="0" y="0"/>
                  </a:moveTo>
                  <a:lnTo>
                    <a:pt x="12411456" y="0"/>
                  </a:lnTo>
                  <a:lnTo>
                    <a:pt x="12411456" y="13292328"/>
                  </a:lnTo>
                  <a:lnTo>
                    <a:pt x="0" y="13292328"/>
                  </a:lnTo>
                  <a:lnTo>
                    <a:pt x="0" y="0"/>
                  </a:lnTo>
                  <a:close/>
                </a:path>
              </a:pathLst>
            </a:custGeom>
            <a:blipFill>
              <a:blip r:embed="rId3"/>
              <a:stretch>
                <a:fillRect t="-18530" b="-1236"/>
              </a:stretch>
            </a:blipFill>
          </p:spPr>
          <p:txBody>
            <a:bodyPr/>
            <a:lstStyle/>
            <a:p>
              <a:endParaRPr lang="en-US"/>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338900" y="166713"/>
            <a:ext cx="13072587" cy="8709611"/>
          </a:xfrm>
          <a:custGeom>
            <a:avLst/>
            <a:gdLst/>
            <a:ahLst/>
            <a:cxnLst/>
            <a:rect l="l" t="t" r="r" b="b"/>
            <a:pathLst>
              <a:path w="13072587" h="8709611">
                <a:moveTo>
                  <a:pt x="0" y="0"/>
                </a:moveTo>
                <a:lnTo>
                  <a:pt x="13072587" y="0"/>
                </a:lnTo>
                <a:lnTo>
                  <a:pt x="13072587" y="8709611"/>
                </a:lnTo>
                <a:lnTo>
                  <a:pt x="0" y="8709611"/>
                </a:lnTo>
                <a:lnTo>
                  <a:pt x="0" y="0"/>
                </a:lnTo>
                <a:close/>
              </a:path>
            </a:pathLst>
          </a:custGeom>
          <a:blipFill>
            <a:blip r:embed="rId3"/>
            <a:stretch>
              <a:fillRect/>
            </a:stretch>
          </a:blipFill>
        </p:spPr>
        <p:txBody>
          <a:bodyPr/>
          <a:lstStyle/>
          <a:p>
            <a:endParaRPr lang="en-US"/>
          </a:p>
        </p:txBody>
      </p:sp>
      <p:sp>
        <p:nvSpPr>
          <p:cNvPr id="5" name="TextBox 5"/>
          <p:cNvSpPr txBox="1"/>
          <p:nvPr/>
        </p:nvSpPr>
        <p:spPr>
          <a:xfrm>
            <a:off x="13892466" y="711379"/>
            <a:ext cx="3394566" cy="3933825"/>
          </a:xfrm>
          <a:prstGeom prst="rect">
            <a:avLst/>
          </a:prstGeom>
        </p:spPr>
        <p:txBody>
          <a:bodyPr lIns="0" tIns="0" rIns="0" bIns="0" rtlCol="0" anchor="t">
            <a:spAutoFit/>
          </a:bodyPr>
          <a:lstStyle/>
          <a:p>
            <a:pPr algn="l">
              <a:lnSpc>
                <a:spcPts val="4451"/>
              </a:lnSpc>
            </a:pPr>
            <a:r>
              <a:rPr lang="en-US" sz="3709" i="1">
                <a:solidFill>
                  <a:srgbClr val="FFFFFF"/>
                </a:solidFill>
                <a:latin typeface="Radley Italics"/>
                <a:ea typeface="Radley Italics"/>
                <a:cs typeface="Radley Italics"/>
                <a:sym typeface="Radley Italics"/>
              </a:rPr>
              <a:t>IF YOUR CHILD IS ABSENT PLEASE CALL SCHOOL IN THE MORNING AND LEAVE A MESSAGE</a:t>
            </a:r>
          </a:p>
        </p:txBody>
      </p:sp>
      <p:sp>
        <p:nvSpPr>
          <p:cNvPr id="6" name="TextBox 6"/>
          <p:cNvSpPr txBox="1"/>
          <p:nvPr/>
        </p:nvSpPr>
        <p:spPr>
          <a:xfrm>
            <a:off x="14104733" y="5790224"/>
            <a:ext cx="4183267" cy="3086100"/>
          </a:xfrm>
          <a:prstGeom prst="rect">
            <a:avLst/>
          </a:prstGeom>
        </p:spPr>
        <p:txBody>
          <a:bodyPr lIns="0" tIns="0" rIns="0" bIns="0" rtlCol="0" anchor="t">
            <a:spAutoFit/>
          </a:bodyPr>
          <a:lstStyle/>
          <a:p>
            <a:pPr algn="l">
              <a:lnSpc>
                <a:spcPts val="4120"/>
              </a:lnSpc>
            </a:pPr>
            <a:r>
              <a:rPr lang="en-US" sz="3434" i="1">
                <a:solidFill>
                  <a:srgbClr val="FFFFFF"/>
                </a:solidFill>
                <a:latin typeface="Radley Italics"/>
                <a:ea typeface="Radley Italics"/>
                <a:cs typeface="Radley Italics"/>
                <a:sym typeface="Radley Italics"/>
              </a:rPr>
              <a:t>CHILDREN ARE NOT TO RETURN TO SCHOOL UNTIL 48 HOURS AFTER LAST BOUT OF SICKNESS AND DIARRHOEA.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817835" y="804833"/>
            <a:ext cx="7879080" cy="2318479"/>
          </a:xfrm>
          <a:prstGeom prst="rect">
            <a:avLst/>
          </a:prstGeom>
        </p:spPr>
        <p:txBody>
          <a:bodyPr lIns="0" tIns="0" rIns="0" bIns="0" rtlCol="0" anchor="t">
            <a:spAutoFit/>
          </a:bodyPr>
          <a:lstStyle/>
          <a:p>
            <a:pPr marL="620218" lvl="1" indent="-310109" algn="l">
              <a:lnSpc>
                <a:spcPts val="3559"/>
              </a:lnSpc>
              <a:buFont typeface="Arial"/>
              <a:buChar char="•"/>
            </a:pPr>
            <a:r>
              <a:rPr lang="en-US" sz="3304" spc="439">
                <a:solidFill>
                  <a:srgbClr val="FFFFFF"/>
                </a:solidFill>
                <a:latin typeface="Carlito"/>
                <a:ea typeface="Carlito"/>
                <a:cs typeface="Carlito"/>
                <a:sym typeface="Carlito"/>
              </a:rPr>
              <a:t>If your child has any allergies or requires medication during the school day, please ensure we are kept fully informed of these.</a:t>
            </a:r>
          </a:p>
        </p:txBody>
      </p:sp>
      <p:sp>
        <p:nvSpPr>
          <p:cNvPr id="5" name="TextBox 5"/>
          <p:cNvSpPr txBox="1"/>
          <p:nvPr/>
        </p:nvSpPr>
        <p:spPr>
          <a:xfrm>
            <a:off x="744017" y="3361438"/>
            <a:ext cx="8026718" cy="2823190"/>
          </a:xfrm>
          <a:prstGeom prst="rect">
            <a:avLst/>
          </a:prstGeom>
        </p:spPr>
        <p:txBody>
          <a:bodyPr lIns="0" tIns="0" rIns="0" bIns="0" rtlCol="0" anchor="t">
            <a:spAutoFit/>
          </a:bodyPr>
          <a:lstStyle/>
          <a:p>
            <a:pPr marL="633161" lvl="1" indent="-316580" algn="l">
              <a:lnSpc>
                <a:spcPts val="3643"/>
              </a:lnSpc>
              <a:buFont typeface="Arial"/>
              <a:buChar char="•"/>
            </a:pPr>
            <a:r>
              <a:rPr lang="en-US" sz="3373" spc="448">
                <a:solidFill>
                  <a:srgbClr val="FFFFFF"/>
                </a:solidFill>
                <a:latin typeface="Carlito"/>
                <a:ea typeface="Carlito"/>
                <a:cs typeface="Carlito"/>
                <a:sym typeface="Carlito"/>
              </a:rPr>
              <a:t>In relation to any medicines, please ensure the relevant forms are completed and signed from the office and all medication provided is within date.</a:t>
            </a:r>
          </a:p>
        </p:txBody>
      </p:sp>
      <p:sp>
        <p:nvSpPr>
          <p:cNvPr id="6" name="TextBox 6"/>
          <p:cNvSpPr txBox="1"/>
          <p:nvPr/>
        </p:nvSpPr>
        <p:spPr>
          <a:xfrm>
            <a:off x="972503" y="6420441"/>
            <a:ext cx="8171497" cy="3281287"/>
          </a:xfrm>
          <a:prstGeom prst="rect">
            <a:avLst/>
          </a:prstGeom>
        </p:spPr>
        <p:txBody>
          <a:bodyPr lIns="0" tIns="0" rIns="0" bIns="0" rtlCol="0" anchor="t">
            <a:spAutoFit/>
          </a:bodyPr>
          <a:lstStyle/>
          <a:p>
            <a:pPr marL="629637" lvl="1" indent="-314819" algn="l">
              <a:lnSpc>
                <a:spcPts val="3613"/>
              </a:lnSpc>
              <a:buFont typeface="Arial"/>
              <a:buChar char="•"/>
            </a:pPr>
            <a:r>
              <a:rPr lang="en-US" sz="3354" spc="446">
                <a:solidFill>
                  <a:srgbClr val="FFFFFF"/>
                </a:solidFill>
                <a:latin typeface="Carlito"/>
                <a:ea typeface="Carlito"/>
                <a:cs typeface="Carlito"/>
                <a:sym typeface="Carlito"/>
              </a:rPr>
              <a:t>Nits- please ensure you check your children's hair regularly, inform us if these are discovered and treat these immediately.</a:t>
            </a:r>
          </a:p>
          <a:p>
            <a:pPr marL="629637" lvl="1" indent="-314819" algn="l">
              <a:lnSpc>
                <a:spcPts val="3613"/>
              </a:lnSpc>
              <a:buFont typeface="Arial"/>
              <a:buChar char="•"/>
            </a:pPr>
            <a:r>
              <a:rPr lang="en-US" sz="3354" spc="446">
                <a:solidFill>
                  <a:srgbClr val="FFFFFF"/>
                </a:solidFill>
                <a:latin typeface="Carlito"/>
                <a:ea typeface="Carlito"/>
                <a:cs typeface="Carlito"/>
                <a:sym typeface="Carlito"/>
              </a:rPr>
              <a:t>In relation to break time snacks, please ensure these are healthy and are of a suitable  size.</a:t>
            </a:r>
          </a:p>
        </p:txBody>
      </p:sp>
      <p:sp>
        <p:nvSpPr>
          <p:cNvPr id="7" name="TextBox 7"/>
          <p:cNvSpPr txBox="1"/>
          <p:nvPr/>
        </p:nvSpPr>
        <p:spPr>
          <a:xfrm>
            <a:off x="9803702" y="5114925"/>
            <a:ext cx="8040053" cy="3282444"/>
          </a:xfrm>
          <a:prstGeom prst="rect">
            <a:avLst/>
          </a:prstGeom>
        </p:spPr>
        <p:txBody>
          <a:bodyPr lIns="0" tIns="0" rIns="0" bIns="0" rtlCol="0" anchor="t">
            <a:spAutoFit/>
          </a:bodyPr>
          <a:lstStyle/>
          <a:p>
            <a:pPr marL="620498" lvl="1" indent="-310249" algn="l">
              <a:lnSpc>
                <a:spcPts val="3567"/>
              </a:lnSpc>
              <a:buFont typeface="Arial"/>
              <a:buChar char="•"/>
            </a:pPr>
            <a:r>
              <a:rPr lang="en-US" sz="3299" spc="438">
                <a:solidFill>
                  <a:srgbClr val="FFFFFF"/>
                </a:solidFill>
                <a:latin typeface="Carlito"/>
                <a:ea typeface="Carlito"/>
                <a:cs typeface="Carlito"/>
                <a:sym typeface="Carlito"/>
              </a:rPr>
              <a:t>We do not allow nuts or products that contain nuts in school. This is to ensure all of our children are kept safe at all times.</a:t>
            </a:r>
          </a:p>
          <a:p>
            <a:pPr marL="620498" lvl="1" indent="-310249" algn="l">
              <a:lnSpc>
                <a:spcPts val="3959"/>
              </a:lnSpc>
              <a:buFont typeface="Arial"/>
              <a:buChar char="•"/>
            </a:pPr>
            <a:r>
              <a:rPr lang="en-US" sz="3299" spc="438">
                <a:solidFill>
                  <a:srgbClr val="FFFFFF"/>
                </a:solidFill>
                <a:latin typeface="Carlito"/>
                <a:ea typeface="Carlito"/>
                <a:cs typeface="Carlito"/>
                <a:sym typeface="Carlito"/>
              </a:rPr>
              <a:t>Please leave toys at home!</a:t>
            </a:r>
          </a:p>
          <a:p>
            <a:pPr marL="620498" lvl="1" indent="-310249" algn="l">
              <a:lnSpc>
                <a:spcPts val="3959"/>
              </a:lnSpc>
              <a:buFont typeface="Arial"/>
              <a:buChar char="•"/>
            </a:pPr>
            <a:r>
              <a:rPr lang="en-US" sz="3299" spc="438">
                <a:solidFill>
                  <a:srgbClr val="FFFFFF"/>
                </a:solidFill>
                <a:latin typeface="Carlito"/>
                <a:ea typeface="Carlito"/>
                <a:cs typeface="Carlito"/>
                <a:sym typeface="Carlito"/>
              </a:rPr>
              <a:t>Volunteer helpers?</a:t>
            </a:r>
          </a:p>
        </p:txBody>
      </p:sp>
      <p:sp>
        <p:nvSpPr>
          <p:cNvPr id="8" name="TextBox 8"/>
          <p:cNvSpPr txBox="1"/>
          <p:nvPr/>
        </p:nvSpPr>
        <p:spPr>
          <a:xfrm>
            <a:off x="9951583" y="1685581"/>
            <a:ext cx="7317105" cy="1704432"/>
          </a:xfrm>
          <a:prstGeom prst="rect">
            <a:avLst/>
          </a:prstGeom>
        </p:spPr>
        <p:txBody>
          <a:bodyPr lIns="0" tIns="0" rIns="0" bIns="0" rtlCol="0" anchor="t">
            <a:spAutoFit/>
          </a:bodyPr>
          <a:lstStyle/>
          <a:p>
            <a:pPr algn="l">
              <a:lnSpc>
                <a:spcPts val="6423"/>
              </a:lnSpc>
            </a:pPr>
            <a:r>
              <a:rPr lang="en-US" sz="7724" spc="-154">
                <a:solidFill>
                  <a:srgbClr val="FFFFFF"/>
                </a:solidFill>
                <a:latin typeface="Radley"/>
                <a:ea typeface="Radley"/>
                <a:cs typeface="Radley"/>
                <a:sym typeface="Radley"/>
              </a:rPr>
              <a:t>IMPORTANT INFORMATION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TextBox 4"/>
          <p:cNvSpPr txBox="1"/>
          <p:nvPr/>
        </p:nvSpPr>
        <p:spPr>
          <a:xfrm>
            <a:off x="12656439" y="4203433"/>
            <a:ext cx="4850130" cy="1162050"/>
          </a:xfrm>
          <a:prstGeom prst="rect">
            <a:avLst/>
          </a:prstGeom>
        </p:spPr>
        <p:txBody>
          <a:bodyPr lIns="0" tIns="0" rIns="0" bIns="0" rtlCol="0" anchor="t">
            <a:spAutoFit/>
          </a:bodyPr>
          <a:lstStyle/>
          <a:p>
            <a:pPr algn="l">
              <a:lnSpc>
                <a:spcPts val="9269"/>
              </a:lnSpc>
            </a:pPr>
            <a:r>
              <a:rPr lang="en-US" sz="7724" spc="-154">
                <a:solidFill>
                  <a:srgbClr val="FFFFFF"/>
                </a:solidFill>
                <a:latin typeface="Radley"/>
                <a:ea typeface="Radley"/>
                <a:cs typeface="Radley"/>
                <a:sym typeface="Radley"/>
              </a:rPr>
              <a:t>CONTACT</a:t>
            </a:r>
          </a:p>
        </p:txBody>
      </p:sp>
      <p:sp>
        <p:nvSpPr>
          <p:cNvPr id="5" name="TextBox 5"/>
          <p:cNvSpPr txBox="1"/>
          <p:nvPr/>
        </p:nvSpPr>
        <p:spPr>
          <a:xfrm>
            <a:off x="661925" y="2257003"/>
            <a:ext cx="9685097" cy="1051570"/>
          </a:xfrm>
          <a:prstGeom prst="rect">
            <a:avLst/>
          </a:prstGeom>
        </p:spPr>
        <p:txBody>
          <a:bodyPr lIns="0" tIns="0" rIns="0" bIns="0" rtlCol="0" anchor="t">
            <a:spAutoFit/>
          </a:bodyPr>
          <a:lstStyle/>
          <a:p>
            <a:pPr marL="642835" lvl="1" indent="-321418" algn="l">
              <a:lnSpc>
                <a:spcPts val="4124"/>
              </a:lnSpc>
              <a:buFont typeface="Arial"/>
              <a:buChar char="•"/>
            </a:pPr>
            <a:r>
              <a:rPr lang="en-US" sz="3437" spc="457" dirty="0">
                <a:solidFill>
                  <a:srgbClr val="FFFFFF"/>
                </a:solidFill>
                <a:latin typeface="Carlito"/>
                <a:ea typeface="Carlito"/>
                <a:cs typeface="Carlito"/>
                <a:sym typeface="Carlito"/>
              </a:rPr>
              <a:t>If you need to contact us we have an open-door policy at all times.</a:t>
            </a:r>
          </a:p>
        </p:txBody>
      </p:sp>
      <p:sp>
        <p:nvSpPr>
          <p:cNvPr id="6" name="TextBox 6"/>
          <p:cNvSpPr txBox="1"/>
          <p:nvPr/>
        </p:nvSpPr>
        <p:spPr>
          <a:xfrm>
            <a:off x="661925" y="4476750"/>
            <a:ext cx="11994514" cy="4781550"/>
          </a:xfrm>
          <a:prstGeom prst="rect">
            <a:avLst/>
          </a:prstGeom>
        </p:spPr>
        <p:txBody>
          <a:bodyPr lIns="0" tIns="0" rIns="0" bIns="0" rtlCol="0" anchor="t">
            <a:spAutoFit/>
          </a:bodyPr>
          <a:lstStyle/>
          <a:p>
            <a:pPr marL="650922" lvl="1" indent="-325461" algn="l">
              <a:lnSpc>
                <a:spcPts val="4169"/>
              </a:lnSpc>
              <a:buFont typeface="Arial"/>
              <a:buChar char="•"/>
            </a:pPr>
            <a:r>
              <a:rPr lang="en-US" sz="3474" spc="462">
                <a:solidFill>
                  <a:srgbClr val="FFFFFF"/>
                </a:solidFill>
                <a:latin typeface="Carlito"/>
                <a:ea typeface="Carlito"/>
                <a:cs typeface="Carlito"/>
                <a:sym typeface="Carlito"/>
              </a:rPr>
              <a:t>You can contact us by email on </a:t>
            </a:r>
            <a:r>
              <a:rPr lang="en-US" sz="3474" u="sng" spc="462">
                <a:solidFill>
                  <a:srgbClr val="FFFFFF"/>
                </a:solidFill>
                <a:latin typeface="Carlito"/>
                <a:ea typeface="Carlito"/>
                <a:cs typeface="Carlito"/>
                <a:sym typeface="Carlito"/>
              </a:rPr>
              <a:t>admin@saintmaryscongleton.co.uk</a:t>
            </a:r>
          </a:p>
          <a:p>
            <a:pPr algn="l">
              <a:lnSpc>
                <a:spcPts val="4169"/>
              </a:lnSpc>
            </a:pPr>
            <a:endParaRPr lang="en-US" sz="3474" u="sng" spc="462">
              <a:solidFill>
                <a:srgbClr val="FFFFFF"/>
              </a:solidFill>
              <a:latin typeface="Carlito"/>
              <a:ea typeface="Carlito"/>
              <a:cs typeface="Carlito"/>
              <a:sym typeface="Carlito"/>
            </a:endParaRPr>
          </a:p>
          <a:p>
            <a:pPr marL="649818" lvl="1" indent="-324909" algn="l">
              <a:lnSpc>
                <a:spcPts val="4169"/>
              </a:lnSpc>
            </a:pPr>
            <a:endParaRPr lang="en-US" sz="3474" u="sng" spc="462">
              <a:solidFill>
                <a:srgbClr val="FFFFFF"/>
              </a:solidFill>
              <a:latin typeface="Carlito"/>
              <a:ea typeface="Carlito"/>
              <a:cs typeface="Carlito"/>
              <a:sym typeface="Carlito"/>
            </a:endParaRPr>
          </a:p>
          <a:p>
            <a:pPr marL="649818" lvl="1" indent="-324909" algn="l">
              <a:lnSpc>
                <a:spcPts val="4169"/>
              </a:lnSpc>
              <a:buFont typeface="Arial"/>
              <a:buChar char="•"/>
            </a:pPr>
            <a:r>
              <a:rPr lang="en-US" sz="3474" spc="462">
                <a:solidFill>
                  <a:srgbClr val="FFFFFF"/>
                </a:solidFill>
                <a:latin typeface="Carlito"/>
                <a:ea typeface="Carlito"/>
                <a:cs typeface="Carlito"/>
                <a:sym typeface="Carlito"/>
              </a:rPr>
              <a:t>	We are also available for phone calls to and these can be arranged through the school office and will have regular parents evenings when progress and any concerns can be discussed.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954"/>
        </a:solidFill>
        <a:effectLst/>
      </p:bgPr>
    </p:bg>
    <p:spTree>
      <p:nvGrpSpPr>
        <p:cNvPr id="1" name=""/>
        <p:cNvGrpSpPr/>
        <p:nvPr/>
      </p:nvGrpSpPr>
      <p:grpSpPr>
        <a:xfrm>
          <a:off x="0" y="0"/>
          <a:ext cx="0" cy="0"/>
          <a:chOff x="0" y="0"/>
          <a:chExt cx="0" cy="0"/>
        </a:xfrm>
      </p:grpSpPr>
      <p:sp>
        <p:nvSpPr>
          <p:cNvPr id="2" name="Freeform 2" descr="Abstract Shape"/>
          <p:cNvSpPr/>
          <p:nvPr/>
        </p:nvSpPr>
        <p:spPr>
          <a:xfrm>
            <a:off x="14738543" y="1685642"/>
            <a:ext cx="7315200" cy="1985299"/>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descr="Abstract Shape"/>
          <p:cNvSpPr/>
          <p:nvPr/>
        </p:nvSpPr>
        <p:spPr>
          <a:xfrm>
            <a:off x="-4326669" y="6447859"/>
            <a:ext cx="7315200" cy="1985299"/>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4" name="Freeform 4"/>
          <p:cNvSpPr/>
          <p:nvPr/>
        </p:nvSpPr>
        <p:spPr>
          <a:xfrm>
            <a:off x="133991" y="9451112"/>
            <a:ext cx="8551152" cy="839568"/>
          </a:xfrm>
          <a:custGeom>
            <a:avLst/>
            <a:gdLst/>
            <a:ahLst/>
            <a:cxnLst/>
            <a:rect l="l" t="t" r="r" b="b"/>
            <a:pathLst>
              <a:path w="8551152" h="839568">
                <a:moveTo>
                  <a:pt x="0" y="0"/>
                </a:moveTo>
                <a:lnTo>
                  <a:pt x="8551152" y="0"/>
                </a:lnTo>
                <a:lnTo>
                  <a:pt x="8551152" y="839568"/>
                </a:lnTo>
                <a:lnTo>
                  <a:pt x="0" y="8395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TextBox 5"/>
          <p:cNvSpPr txBox="1"/>
          <p:nvPr/>
        </p:nvSpPr>
        <p:spPr>
          <a:xfrm>
            <a:off x="3523773" y="5386413"/>
            <a:ext cx="11240454" cy="495300"/>
          </a:xfrm>
          <a:prstGeom prst="rect">
            <a:avLst/>
          </a:prstGeom>
        </p:spPr>
        <p:txBody>
          <a:bodyPr lIns="0" tIns="0" rIns="0" bIns="0" rtlCol="0" anchor="t">
            <a:spAutoFit/>
          </a:bodyPr>
          <a:lstStyle/>
          <a:p>
            <a:pPr algn="ctr">
              <a:lnSpc>
                <a:spcPts val="3300"/>
              </a:lnSpc>
            </a:pPr>
            <a:r>
              <a:rPr lang="en-US" sz="3000" spc="399">
                <a:solidFill>
                  <a:srgbClr val="FFFFFF"/>
                </a:solidFill>
                <a:latin typeface="Carlito"/>
                <a:ea typeface="Carlito"/>
                <a:cs typeface="Carlito"/>
                <a:sym typeface="Carlito"/>
              </a:rPr>
              <a:t>DO YOU HAVE ANY QUESTIONS FOR ME BEFORE WE GO?</a:t>
            </a:r>
          </a:p>
        </p:txBody>
      </p:sp>
      <p:sp>
        <p:nvSpPr>
          <p:cNvPr id="6" name="TextBox 6"/>
          <p:cNvSpPr txBox="1"/>
          <p:nvPr/>
        </p:nvSpPr>
        <p:spPr>
          <a:xfrm>
            <a:off x="3523773" y="3303938"/>
            <a:ext cx="11240454" cy="1500107"/>
          </a:xfrm>
          <a:prstGeom prst="rect">
            <a:avLst/>
          </a:prstGeom>
        </p:spPr>
        <p:txBody>
          <a:bodyPr lIns="0" tIns="0" rIns="0" bIns="0" rtlCol="0" anchor="t">
            <a:spAutoFit/>
          </a:bodyPr>
          <a:lstStyle/>
          <a:p>
            <a:pPr algn="ctr">
              <a:lnSpc>
                <a:spcPts val="12195"/>
              </a:lnSpc>
            </a:pPr>
            <a:r>
              <a:rPr lang="en-US" sz="9381" spc="-187">
                <a:solidFill>
                  <a:srgbClr val="FFFFFF"/>
                </a:solidFill>
                <a:latin typeface="Radley"/>
                <a:ea typeface="Radley"/>
                <a:cs typeface="Radley"/>
                <a:sym typeface="Radley"/>
              </a:rPr>
              <a:t>Thank you!</a:t>
            </a:r>
          </a:p>
        </p:txBody>
      </p:sp>
      <p:sp>
        <p:nvSpPr>
          <p:cNvPr id="7" name="Freeform 7"/>
          <p:cNvSpPr/>
          <p:nvPr/>
        </p:nvSpPr>
        <p:spPr>
          <a:xfrm>
            <a:off x="5630294" y="1028700"/>
            <a:ext cx="1504144" cy="549696"/>
          </a:xfrm>
          <a:custGeom>
            <a:avLst/>
            <a:gdLst/>
            <a:ahLst/>
            <a:cxnLst/>
            <a:rect l="l" t="t" r="r" b="b"/>
            <a:pathLst>
              <a:path w="1504144" h="549696">
                <a:moveTo>
                  <a:pt x="0" y="0"/>
                </a:moveTo>
                <a:lnTo>
                  <a:pt x="1504144" y="0"/>
                </a:lnTo>
                <a:lnTo>
                  <a:pt x="1504144" y="549696"/>
                </a:lnTo>
                <a:lnTo>
                  <a:pt x="0" y="54969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8" name="Freeform 8"/>
          <p:cNvSpPr/>
          <p:nvPr/>
        </p:nvSpPr>
        <p:spPr>
          <a:xfrm>
            <a:off x="15540075" y="3679469"/>
            <a:ext cx="1504144" cy="549696"/>
          </a:xfrm>
          <a:custGeom>
            <a:avLst/>
            <a:gdLst/>
            <a:ahLst/>
            <a:cxnLst/>
            <a:rect l="l" t="t" r="r" b="b"/>
            <a:pathLst>
              <a:path w="1504144" h="549696">
                <a:moveTo>
                  <a:pt x="0" y="0"/>
                </a:moveTo>
                <a:lnTo>
                  <a:pt x="1504144" y="0"/>
                </a:lnTo>
                <a:lnTo>
                  <a:pt x="1504144" y="549697"/>
                </a:lnTo>
                <a:lnTo>
                  <a:pt x="0" y="5496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9"/>
          <p:cNvSpPr/>
          <p:nvPr/>
        </p:nvSpPr>
        <p:spPr>
          <a:xfrm>
            <a:off x="1184034" y="2211410"/>
            <a:ext cx="2339739" cy="855068"/>
          </a:xfrm>
          <a:custGeom>
            <a:avLst/>
            <a:gdLst/>
            <a:ahLst/>
            <a:cxnLst/>
            <a:rect l="l" t="t" r="r" b="b"/>
            <a:pathLst>
              <a:path w="2339739" h="855068">
                <a:moveTo>
                  <a:pt x="0" y="0"/>
                </a:moveTo>
                <a:lnTo>
                  <a:pt x="2339739" y="0"/>
                </a:lnTo>
                <a:lnTo>
                  <a:pt x="2339739" y="855069"/>
                </a:lnTo>
                <a:lnTo>
                  <a:pt x="0" y="85506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0" name="Freeform 10"/>
          <p:cNvSpPr/>
          <p:nvPr/>
        </p:nvSpPr>
        <p:spPr>
          <a:xfrm>
            <a:off x="11998343" y="8068079"/>
            <a:ext cx="2014081" cy="285633"/>
          </a:xfrm>
          <a:custGeom>
            <a:avLst/>
            <a:gdLst/>
            <a:ahLst/>
            <a:cxnLst/>
            <a:rect l="l" t="t" r="r" b="b"/>
            <a:pathLst>
              <a:path w="2014081" h="285633">
                <a:moveTo>
                  <a:pt x="0" y="0"/>
                </a:moveTo>
                <a:lnTo>
                  <a:pt x="2014081" y="0"/>
                </a:lnTo>
                <a:lnTo>
                  <a:pt x="2014081"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1" name="Freeform 11"/>
          <p:cNvSpPr/>
          <p:nvPr/>
        </p:nvSpPr>
        <p:spPr>
          <a:xfrm>
            <a:off x="4163244" y="8068079"/>
            <a:ext cx="2014081" cy="285633"/>
          </a:xfrm>
          <a:custGeom>
            <a:avLst/>
            <a:gdLst/>
            <a:ahLst/>
            <a:cxnLst/>
            <a:rect l="l" t="t" r="r" b="b"/>
            <a:pathLst>
              <a:path w="2014081" h="285633">
                <a:moveTo>
                  <a:pt x="0" y="0"/>
                </a:moveTo>
                <a:lnTo>
                  <a:pt x="2014080" y="0"/>
                </a:lnTo>
                <a:lnTo>
                  <a:pt x="2014080"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7BA90794F0D6439D7D8EA1F60A1024" ma:contentTypeVersion="13" ma:contentTypeDescription="Create a new document." ma:contentTypeScope="" ma:versionID="3be450355d6ad8a2f7e05cdbdcc3b90f">
  <xsd:schema xmlns:xsd="http://www.w3.org/2001/XMLSchema" xmlns:xs="http://www.w3.org/2001/XMLSchema" xmlns:p="http://schemas.microsoft.com/office/2006/metadata/properties" xmlns:ns2="0727df17-90fa-4e37-b863-c59d6175179e" xmlns:ns3="c58746b4-1cbe-430f-a338-a955c4765586" targetNamespace="http://schemas.microsoft.com/office/2006/metadata/properties" ma:root="true" ma:fieldsID="74e682a00c203ad8baf83bcb42977997" ns2:_="" ns3:_="">
    <xsd:import namespace="0727df17-90fa-4e37-b863-c59d6175179e"/>
    <xsd:import namespace="c58746b4-1cbe-430f-a338-a955c47655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27df17-90fa-4e37-b863-c59d61751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c16328a-0c2c-4a20-9180-95b747222156"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58746b4-1cbe-430f-a338-a955c476558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2f8fa5f-7887-47ce-a9d6-bfa3bae59461}" ma:internalName="TaxCatchAll" ma:showField="CatchAllData" ma:web="c58746b4-1cbe-430f-a338-a955c47655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727df17-90fa-4e37-b863-c59d6175179e">
      <Terms xmlns="http://schemas.microsoft.com/office/infopath/2007/PartnerControls"/>
    </lcf76f155ced4ddcb4097134ff3c332f>
    <TaxCatchAll xmlns="c58746b4-1cbe-430f-a338-a955c4765586" xsi:nil="true"/>
  </documentManagement>
</p:properties>
</file>

<file path=customXml/itemProps1.xml><?xml version="1.0" encoding="utf-8"?>
<ds:datastoreItem xmlns:ds="http://schemas.openxmlformats.org/officeDocument/2006/customXml" ds:itemID="{044D3B05-BD0A-4D89-A26E-F893EF2591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27df17-90fa-4e37-b863-c59d6175179e"/>
    <ds:schemaRef ds:uri="c58746b4-1cbe-430f-a338-a955c47655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4285B7-9280-4C34-91A1-60FA325E4F0F}">
  <ds:schemaRefs>
    <ds:schemaRef ds:uri="http://schemas.microsoft.com/sharepoint/v3/contenttype/forms"/>
  </ds:schemaRefs>
</ds:datastoreItem>
</file>

<file path=customXml/itemProps3.xml><?xml version="1.0" encoding="utf-8"?>
<ds:datastoreItem xmlns:ds="http://schemas.openxmlformats.org/officeDocument/2006/customXml" ds:itemID="{6AC79A46-C8F8-484D-BB79-ECEA8F634759}">
  <ds:schemaRefs>
    <ds:schemaRef ds:uri="http://www.w3.org/XML/1998/namespace"/>
    <ds:schemaRef ds:uri="0727df17-90fa-4e37-b863-c59d6175179e"/>
    <ds:schemaRef ds:uri="http://purl.org/dc/terms/"/>
    <ds:schemaRef ds:uri="http://schemas.microsoft.com/office/2006/metadata/properties"/>
    <ds:schemaRef ds:uri="http://schemas.microsoft.com/office/infopath/2007/PartnerControls"/>
    <ds:schemaRef ds:uri="http://purl.org/dc/dcmitype/"/>
    <ds:schemaRef ds:uri="http://purl.org/dc/elements/1.1/"/>
    <ds:schemaRef ds:uri="http://schemas.microsoft.com/office/2006/documentManagement/types"/>
    <ds:schemaRef ds:uri="c58746b4-1cbe-430f-a338-a955c4765586"/>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599</TotalTime>
  <Words>1256</Words>
  <Application>Microsoft Office PowerPoint</Application>
  <PresentationFormat>Custom</PresentationFormat>
  <Paragraphs>120</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Carlito Bold</vt:lpstr>
      <vt:lpstr>Radley Italics</vt:lpstr>
      <vt:lpstr>Arial</vt:lpstr>
      <vt:lpstr>Carlito</vt:lpstr>
      <vt:lpstr>Calibri</vt:lpstr>
      <vt:lpstr>Radley</vt:lpstr>
      <vt:lpstr>DM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SEPTEMBER 2023 YEAR 3</dc:title>
  <dc:creator>Emma Waters</dc:creator>
  <cp:lastModifiedBy>Emma Waters</cp:lastModifiedBy>
  <cp:revision>7</cp:revision>
  <dcterms:created xsi:type="dcterms:W3CDTF">2006-08-16T00:00:00Z</dcterms:created>
  <dcterms:modified xsi:type="dcterms:W3CDTF">2026-09-01T10:10:10Z</dcterms:modified>
  <dc:identifier>DAGqr-weCo4</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0x010100457BA90794F0D6439D7D8EA1F60A1024</vt:lpwstr>
  </property>
  <property fmtid="{D5CDD505-2E9C-101B-9397-08002B2CF9AE}" pid="3" name="MediaServiceImageTags">
    <vt:lpwstr/>
  </property>
</Properties>
</file>