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5143500" cx="9144000"/>
  <p:notesSz cx="6858000" cy="9144000"/>
  <p:embeddedFontLst>
    <p:embeddedFont>
      <p:font typeface="Gill Sans"/>
      <p:regular r:id="rId22"/>
      <p:bold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font" Target="fonts/GillSans-regular.fntdata"/><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12" Type="http://schemas.openxmlformats.org/officeDocument/2006/relationships/slide" Target="slides/slide7.xml"/><Relationship Id="rId23" Type="http://schemas.openxmlformats.org/officeDocument/2006/relationships/font" Target="fonts/GillSans-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3b4e69f2b7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3b4e69f2b7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b4e69f2b7d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3b4e69f2b7d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3b4e69f2b7d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3b4e69f2b7d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3b4e69f2b7d_0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3b4e69f2b7d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3b4e69f2b7d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3b4e69f2b7d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3b4e69f2b7d_0_2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3b4e69f2b7d_0_2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3b4e69f2b7d_0_2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3b4e69f2b7d_0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3b4e69f2b7d_0_2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3b4e69f2b7d_0_2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b4e69f2b7d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3b4e69f2b7d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3b4e69f2b7d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3b4e69f2b7d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3b4e69f2b7d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3b4e69f2b7d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3b4e69f2b7d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g3b4e69f2b7d_0_5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3b4e69f2b7d_0_3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3b4e69f2b7d_0_3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3b4e69f2b7d_0_1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g3b4e69f2b7d_0_16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3b4e69f2b7d_0_3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 name="Google Shape;171;g3b4e69f2b7d_0_3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0" name="Shape 50"/>
        <p:cNvGrpSpPr/>
        <p:nvPr/>
      </p:nvGrpSpPr>
      <p:grpSpPr>
        <a:xfrm>
          <a:off x="0" y="0"/>
          <a:ext cx="0" cy="0"/>
          <a:chOff x="0" y="0"/>
          <a:chExt cx="0" cy="0"/>
        </a:xfrm>
      </p:grpSpPr>
      <p:sp>
        <p:nvSpPr>
          <p:cNvPr id="51" name="Google Shape;51;p13"/>
          <p:cNvSpPr/>
          <p:nvPr/>
        </p:nvSpPr>
        <p:spPr>
          <a:xfrm>
            <a:off x="330214" y="460805"/>
            <a:ext cx="8482200" cy="891900"/>
          </a:xfrm>
          <a:prstGeom prst="rect">
            <a:avLst/>
          </a:prstGeom>
          <a:solidFill>
            <a:schemeClr val="accent1"/>
          </a:solidFill>
          <a:ln>
            <a:noFill/>
          </a:ln>
        </p:spPr>
        <p:txBody>
          <a:bodyPr anchorCtr="0" anchor="ctr" bIns="68575" lIns="68575" spcFirstLastPara="1" rIns="68575" wrap="square" tIns="68575">
            <a:noAutofit/>
          </a:bodyPr>
          <a:lstStyle/>
          <a:p>
            <a:pPr indent="0" lvl="0" marL="0" rtl="0" algn="l">
              <a:spcBef>
                <a:spcPts val="0"/>
              </a:spcBef>
              <a:spcAft>
                <a:spcPts val="0"/>
              </a:spcAft>
              <a:buNone/>
            </a:pPr>
            <a:r>
              <a:t/>
            </a:r>
            <a:endParaRPr/>
          </a:p>
        </p:txBody>
      </p:sp>
      <p:sp>
        <p:nvSpPr>
          <p:cNvPr id="52" name="Google Shape;52;p13"/>
          <p:cNvSpPr txBox="1"/>
          <p:nvPr>
            <p:ph type="title"/>
          </p:nvPr>
        </p:nvSpPr>
        <p:spPr>
          <a:xfrm>
            <a:off x="435894" y="526617"/>
            <a:ext cx="8272200" cy="760200"/>
          </a:xfrm>
          <a:prstGeom prst="rect">
            <a:avLst/>
          </a:prstGeom>
          <a:noFill/>
          <a:ln>
            <a:noFill/>
          </a:ln>
        </p:spPr>
        <p:txBody>
          <a:bodyPr anchorCtr="0" anchor="b" bIns="34275" lIns="68575" spcFirstLastPara="1" rIns="68575" wrap="square" tIns="34275">
            <a:normAutofit/>
          </a:bodyPr>
          <a:lstStyle>
            <a:lvl1pPr lvl="0" algn="l">
              <a:spcBef>
                <a:spcPts val="0"/>
              </a:spcBef>
              <a:spcAft>
                <a:spcPts val="0"/>
              </a:spcAft>
              <a:buClr>
                <a:schemeClr val="lt1"/>
              </a:buClr>
              <a:buSzPts val="1400"/>
              <a:buNone/>
              <a:defRPr/>
            </a:lvl1pPr>
            <a:lvl2pPr lvl="1" algn="l">
              <a:spcBef>
                <a:spcPts val="0"/>
              </a:spcBef>
              <a:spcAft>
                <a:spcPts val="0"/>
              </a:spcAft>
              <a:buSzPts val="2800"/>
              <a:buNone/>
              <a:defRPr/>
            </a:lvl2pPr>
            <a:lvl3pPr lvl="2" algn="l">
              <a:spcBef>
                <a:spcPts val="0"/>
              </a:spcBef>
              <a:spcAft>
                <a:spcPts val="0"/>
              </a:spcAft>
              <a:buSzPts val="2800"/>
              <a:buNone/>
              <a:defRPr/>
            </a:lvl3pPr>
            <a:lvl4pPr lvl="3" algn="l">
              <a:spcBef>
                <a:spcPts val="0"/>
              </a:spcBef>
              <a:spcAft>
                <a:spcPts val="0"/>
              </a:spcAft>
              <a:buSzPts val="2800"/>
              <a:buNone/>
              <a:defRPr/>
            </a:lvl4pPr>
            <a:lvl5pPr lvl="4" algn="l">
              <a:spcBef>
                <a:spcPts val="0"/>
              </a:spcBef>
              <a:spcAft>
                <a:spcPts val="0"/>
              </a:spcAft>
              <a:buSzPts val="2800"/>
              <a:buNone/>
              <a:defRPr/>
            </a:lvl5pPr>
            <a:lvl6pPr lvl="5" algn="l">
              <a:spcBef>
                <a:spcPts val="0"/>
              </a:spcBef>
              <a:spcAft>
                <a:spcPts val="0"/>
              </a:spcAft>
              <a:buSzPts val="2800"/>
              <a:buNone/>
              <a:defRPr/>
            </a:lvl6pPr>
            <a:lvl7pPr lvl="6" algn="l">
              <a:spcBef>
                <a:spcPts val="0"/>
              </a:spcBef>
              <a:spcAft>
                <a:spcPts val="0"/>
              </a:spcAft>
              <a:buSzPts val="2800"/>
              <a:buNone/>
              <a:defRPr/>
            </a:lvl7pPr>
            <a:lvl8pPr lvl="7" algn="l">
              <a:spcBef>
                <a:spcPts val="0"/>
              </a:spcBef>
              <a:spcAft>
                <a:spcPts val="0"/>
              </a:spcAft>
              <a:buSzPts val="2800"/>
              <a:buNone/>
              <a:defRPr/>
            </a:lvl8pPr>
            <a:lvl9pPr lvl="8" algn="l">
              <a:spcBef>
                <a:spcPts val="0"/>
              </a:spcBef>
              <a:spcAft>
                <a:spcPts val="0"/>
              </a:spcAft>
              <a:buSzPts val="2800"/>
              <a:buNone/>
              <a:defRPr/>
            </a:lvl9pPr>
          </a:lstStyle>
          <a:p/>
        </p:txBody>
      </p:sp>
      <p:sp>
        <p:nvSpPr>
          <p:cNvPr id="53" name="Google Shape;53;p13"/>
          <p:cNvSpPr txBox="1"/>
          <p:nvPr>
            <p:ph idx="1" type="body"/>
          </p:nvPr>
        </p:nvSpPr>
        <p:spPr>
          <a:xfrm>
            <a:off x="435894" y="1635372"/>
            <a:ext cx="8272200" cy="2758800"/>
          </a:xfrm>
          <a:prstGeom prst="rect">
            <a:avLst/>
          </a:prstGeom>
          <a:noFill/>
          <a:ln>
            <a:noFill/>
          </a:ln>
        </p:spPr>
        <p:txBody>
          <a:bodyPr anchorCtr="0" anchor="ctr" bIns="34275" lIns="68575" spcFirstLastPara="1" rIns="68575" wrap="square" tIns="34275">
            <a:normAutofit/>
          </a:bodyPr>
          <a:lstStyle>
            <a:lvl1pPr indent="-304800" lvl="0" marL="457200" algn="l">
              <a:spcBef>
                <a:spcPts val="300"/>
              </a:spcBef>
              <a:spcAft>
                <a:spcPts val="0"/>
              </a:spcAft>
              <a:buSzPts val="1200"/>
              <a:buChar char="●"/>
              <a:defRPr/>
            </a:lvl1pPr>
            <a:lvl2pPr indent="-304800" lvl="1" marL="914400" algn="l">
              <a:spcBef>
                <a:spcPts val="500"/>
              </a:spcBef>
              <a:spcAft>
                <a:spcPts val="0"/>
              </a:spcAft>
              <a:buSzPts val="1200"/>
              <a:buChar char="○"/>
              <a:defRPr/>
            </a:lvl2pPr>
            <a:lvl3pPr indent="-304800" lvl="2" marL="1371600" algn="l">
              <a:spcBef>
                <a:spcPts val="500"/>
              </a:spcBef>
              <a:spcAft>
                <a:spcPts val="0"/>
              </a:spcAft>
              <a:buSzPts val="1200"/>
              <a:buChar char="■"/>
              <a:defRPr/>
            </a:lvl3pPr>
            <a:lvl4pPr indent="-304800" lvl="3" marL="1828800" algn="l">
              <a:spcBef>
                <a:spcPts val="500"/>
              </a:spcBef>
              <a:spcAft>
                <a:spcPts val="0"/>
              </a:spcAft>
              <a:buSzPts val="1200"/>
              <a:buChar char="●"/>
              <a:defRPr/>
            </a:lvl4pPr>
            <a:lvl5pPr indent="-304800" lvl="4" marL="2286000" algn="l">
              <a:spcBef>
                <a:spcPts val="500"/>
              </a:spcBef>
              <a:spcAft>
                <a:spcPts val="0"/>
              </a:spcAft>
              <a:buSzPts val="1200"/>
              <a:buChar char="○"/>
              <a:defRPr/>
            </a:lvl5pPr>
            <a:lvl6pPr indent="-304800" lvl="5" marL="2743200" algn="l">
              <a:spcBef>
                <a:spcPts val="500"/>
              </a:spcBef>
              <a:spcAft>
                <a:spcPts val="0"/>
              </a:spcAft>
              <a:buSzPts val="1200"/>
              <a:buChar char="■"/>
              <a:defRPr/>
            </a:lvl6pPr>
            <a:lvl7pPr indent="-304800" lvl="6" marL="3200400" algn="l">
              <a:spcBef>
                <a:spcPts val="500"/>
              </a:spcBef>
              <a:spcAft>
                <a:spcPts val="0"/>
              </a:spcAft>
              <a:buSzPts val="1200"/>
              <a:buChar char="●"/>
              <a:defRPr/>
            </a:lvl7pPr>
            <a:lvl8pPr indent="-304800" lvl="7" marL="3657600" algn="l">
              <a:spcBef>
                <a:spcPts val="500"/>
              </a:spcBef>
              <a:spcAft>
                <a:spcPts val="0"/>
              </a:spcAft>
              <a:buSzPts val="1200"/>
              <a:buChar char="○"/>
              <a:defRPr/>
            </a:lvl8pPr>
            <a:lvl9pPr indent="-304800" lvl="8" marL="4114800" algn="l">
              <a:spcBef>
                <a:spcPts val="500"/>
              </a:spcBef>
              <a:spcAft>
                <a:spcPts val="500"/>
              </a:spcAft>
              <a:buSzPts val="1200"/>
              <a:buChar char="■"/>
              <a:defRPr/>
            </a:lvl9pPr>
          </a:lstStyle>
          <a:p/>
        </p:txBody>
      </p:sp>
      <p:sp>
        <p:nvSpPr>
          <p:cNvPr id="54" name="Google Shape;54;p13"/>
          <p:cNvSpPr txBox="1"/>
          <p:nvPr>
            <p:ph idx="10" type="dt"/>
          </p:nvPr>
        </p:nvSpPr>
        <p:spPr>
          <a:xfrm>
            <a:off x="5704463" y="4467103"/>
            <a:ext cx="2133600" cy="273900"/>
          </a:xfrm>
          <a:prstGeom prst="rect">
            <a:avLst/>
          </a:prstGeom>
          <a:noFill/>
          <a:ln>
            <a:noFill/>
          </a:ln>
        </p:spPr>
        <p:txBody>
          <a:bodyPr anchorCtr="0" anchor="ctr" bIns="34275" lIns="68575" spcFirstLastPara="1" rIns="68575" wrap="square" tIns="34275">
            <a:noAutofit/>
          </a:bodyPr>
          <a:lstStyle>
            <a:lvl1pPr lvl="0" algn="r">
              <a:spcBef>
                <a:spcPts val="0"/>
              </a:spcBef>
              <a:spcAft>
                <a:spcPts val="0"/>
              </a:spcAft>
              <a:buSzPts val="1100"/>
              <a:buNone/>
              <a:defRPr sz="1100"/>
            </a:lvl1pPr>
            <a:lvl2pPr lvl="1" algn="l">
              <a:spcBef>
                <a:spcPts val="0"/>
              </a:spcBef>
              <a:spcAft>
                <a:spcPts val="0"/>
              </a:spcAft>
              <a:buSzPts val="1100"/>
              <a:buNone/>
              <a:defRPr sz="1100"/>
            </a:lvl2pPr>
            <a:lvl3pPr lvl="2" algn="l">
              <a:spcBef>
                <a:spcPts val="0"/>
              </a:spcBef>
              <a:spcAft>
                <a:spcPts val="0"/>
              </a:spcAft>
              <a:buSzPts val="1100"/>
              <a:buNone/>
              <a:defRPr sz="1100"/>
            </a:lvl3pPr>
            <a:lvl4pPr lvl="3" algn="l">
              <a:spcBef>
                <a:spcPts val="0"/>
              </a:spcBef>
              <a:spcAft>
                <a:spcPts val="0"/>
              </a:spcAft>
              <a:buSzPts val="1100"/>
              <a:buNone/>
              <a:defRPr sz="1100"/>
            </a:lvl4pPr>
            <a:lvl5pPr lvl="4" algn="l">
              <a:spcBef>
                <a:spcPts val="0"/>
              </a:spcBef>
              <a:spcAft>
                <a:spcPts val="0"/>
              </a:spcAft>
              <a:buSzPts val="1100"/>
              <a:buNone/>
              <a:defRPr sz="1100"/>
            </a:lvl5pPr>
            <a:lvl6pPr lvl="5" algn="l">
              <a:spcBef>
                <a:spcPts val="0"/>
              </a:spcBef>
              <a:spcAft>
                <a:spcPts val="0"/>
              </a:spcAft>
              <a:buSzPts val="1100"/>
              <a:buNone/>
              <a:defRPr sz="1100"/>
            </a:lvl6pPr>
            <a:lvl7pPr lvl="6" algn="l">
              <a:spcBef>
                <a:spcPts val="0"/>
              </a:spcBef>
              <a:spcAft>
                <a:spcPts val="0"/>
              </a:spcAft>
              <a:buSzPts val="1100"/>
              <a:buNone/>
              <a:defRPr sz="1100"/>
            </a:lvl7pPr>
            <a:lvl8pPr lvl="7" algn="l">
              <a:spcBef>
                <a:spcPts val="0"/>
              </a:spcBef>
              <a:spcAft>
                <a:spcPts val="0"/>
              </a:spcAft>
              <a:buSzPts val="1100"/>
              <a:buNone/>
              <a:defRPr sz="1100"/>
            </a:lvl8pPr>
            <a:lvl9pPr lvl="8" algn="l">
              <a:spcBef>
                <a:spcPts val="0"/>
              </a:spcBef>
              <a:spcAft>
                <a:spcPts val="0"/>
              </a:spcAft>
              <a:buSzPts val="1100"/>
              <a:buNone/>
              <a:defRPr sz="1100"/>
            </a:lvl9pPr>
          </a:lstStyle>
          <a:p/>
        </p:txBody>
      </p:sp>
      <p:sp>
        <p:nvSpPr>
          <p:cNvPr id="55" name="Google Shape;55;p13"/>
          <p:cNvSpPr txBox="1"/>
          <p:nvPr>
            <p:ph idx="11" type="ftr"/>
          </p:nvPr>
        </p:nvSpPr>
        <p:spPr>
          <a:xfrm>
            <a:off x="435894" y="4463858"/>
            <a:ext cx="51879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sz="1100"/>
            </a:lvl1pPr>
            <a:lvl2pPr lvl="1" algn="l">
              <a:spcBef>
                <a:spcPts val="0"/>
              </a:spcBef>
              <a:spcAft>
                <a:spcPts val="0"/>
              </a:spcAft>
              <a:buSzPts val="1100"/>
              <a:buNone/>
              <a:defRPr sz="1100"/>
            </a:lvl2pPr>
            <a:lvl3pPr lvl="2" algn="l">
              <a:spcBef>
                <a:spcPts val="0"/>
              </a:spcBef>
              <a:spcAft>
                <a:spcPts val="0"/>
              </a:spcAft>
              <a:buSzPts val="1100"/>
              <a:buNone/>
              <a:defRPr sz="1100"/>
            </a:lvl3pPr>
            <a:lvl4pPr lvl="3" algn="l">
              <a:spcBef>
                <a:spcPts val="0"/>
              </a:spcBef>
              <a:spcAft>
                <a:spcPts val="0"/>
              </a:spcAft>
              <a:buSzPts val="1100"/>
              <a:buNone/>
              <a:defRPr sz="1100"/>
            </a:lvl4pPr>
            <a:lvl5pPr lvl="4" algn="l">
              <a:spcBef>
                <a:spcPts val="0"/>
              </a:spcBef>
              <a:spcAft>
                <a:spcPts val="0"/>
              </a:spcAft>
              <a:buSzPts val="1100"/>
              <a:buNone/>
              <a:defRPr sz="1100"/>
            </a:lvl5pPr>
            <a:lvl6pPr lvl="5" algn="l">
              <a:spcBef>
                <a:spcPts val="0"/>
              </a:spcBef>
              <a:spcAft>
                <a:spcPts val="0"/>
              </a:spcAft>
              <a:buSzPts val="1100"/>
              <a:buNone/>
              <a:defRPr sz="1100"/>
            </a:lvl6pPr>
            <a:lvl7pPr lvl="6" algn="l">
              <a:spcBef>
                <a:spcPts val="0"/>
              </a:spcBef>
              <a:spcAft>
                <a:spcPts val="0"/>
              </a:spcAft>
              <a:buSzPts val="1100"/>
              <a:buNone/>
              <a:defRPr sz="1100"/>
            </a:lvl7pPr>
            <a:lvl8pPr lvl="7" algn="l">
              <a:spcBef>
                <a:spcPts val="0"/>
              </a:spcBef>
              <a:spcAft>
                <a:spcPts val="0"/>
              </a:spcAft>
              <a:buSzPts val="1100"/>
              <a:buNone/>
              <a:defRPr sz="1100"/>
            </a:lvl8pPr>
            <a:lvl9pPr lvl="8" algn="l">
              <a:spcBef>
                <a:spcPts val="0"/>
              </a:spcBef>
              <a:spcAft>
                <a:spcPts val="0"/>
              </a:spcAft>
              <a:buSzPts val="1100"/>
              <a:buNone/>
              <a:defRPr sz="1100"/>
            </a:lvl9pPr>
          </a:lstStyle>
          <a:p/>
        </p:txBody>
      </p:sp>
      <p:sp>
        <p:nvSpPr>
          <p:cNvPr id="56" name="Google Shape;56;p13"/>
          <p:cNvSpPr txBox="1"/>
          <p:nvPr>
            <p:ph idx="12" type="sldNum"/>
          </p:nvPr>
        </p:nvSpPr>
        <p:spPr>
          <a:xfrm>
            <a:off x="7918725" y="4467103"/>
            <a:ext cx="789300" cy="273900"/>
          </a:xfrm>
          <a:prstGeom prst="rect">
            <a:avLst/>
          </a:prstGeom>
          <a:noFill/>
          <a:ln>
            <a:noFill/>
          </a:ln>
        </p:spPr>
        <p:txBody>
          <a:bodyPr anchorCtr="0" anchor="ctr" bIns="34275" lIns="68575" spcFirstLastPara="1" rIns="68575" wrap="square" tIns="34275">
            <a:norm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spag.com"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s://mathsbot.com/primary/ks2" TargetMode="External"/><Relationship Id="rId4" Type="http://schemas.openxmlformats.org/officeDocument/2006/relationships/hyperlink" Target="https://mathsframe.co.uk/en/resources/category/22/most-popular" TargetMode="External"/><Relationship Id="rId5" Type="http://schemas.openxmlformats.org/officeDocument/2006/relationships/hyperlink" Target="https://spellingframe.co.uk/" TargetMode="External"/><Relationship Id="rId6" Type="http://schemas.openxmlformats.org/officeDocument/2006/relationships/hyperlink" Target="https://rollama.com/index-games-toggle.php" TargetMode="External"/><Relationship Id="rId7" Type="http://schemas.openxmlformats.org/officeDocument/2006/relationships/hyperlink" Target="https://www.youtube.com/watch?v=4prb1Vuu_m4" TargetMode="External"/><Relationship Id="rId8" Type="http://schemas.openxmlformats.org/officeDocument/2006/relationships/hyperlink" Target="https://www.youtube.com/watch?v=fhSXk0awQAA"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s://www.twinkl.co.uk/resource/t2-e-253-types-of-nouns-display-poster-large"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hyperlink" Target="https://cdn.oxfordowl.co.uk/2019/08/29/13/54/08/76f1443d-9b6d-4030-be0d-25fcfef01438/SpellingWordList_Y3-4.pdf"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2.png"/></Relationships>
</file>

<file path=ppt/slides/_rels/slide11.xml.rels><?xml version="1.0" encoding="UTF-8" standalone="yes"?><Relationships xmlns="http://schemas.openxmlformats.org/package/2006/relationships"><Relationship Id="rId11" Type="http://schemas.openxmlformats.org/officeDocument/2006/relationships/hyperlink" Target="https://en.wikipedia.org/wiki/BBC_Bitesize?utm_source=chatgpt.com" TargetMode="External"/><Relationship Id="rId10" Type="http://schemas.openxmlformats.org/officeDocument/2006/relationships/hyperlink" Target="https://en.wikipedia.org/wiki/BBC_Bitesize?utm_source=chatgpt.com" TargetMode="External"/><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hyperlink" Target="https://www.twinkl.co.uk/collection/sats-ks2?utm_source=chatgpt.com" TargetMode="External"/><Relationship Id="rId4" Type="http://schemas.openxmlformats.org/officeDocument/2006/relationships/hyperlink" Target="https://www.twinkl.co.uk/collection/sats-ks2?utm_source=chatgpt.com" TargetMode="External"/><Relationship Id="rId9" Type="http://schemas.openxmlformats.org/officeDocument/2006/relationships/hyperlink" Target="https://en.wikipedia.org/wiki/BBC_Bitesize?utm_source=chatgpt.com" TargetMode="External"/><Relationship Id="rId5" Type="http://schemas.openxmlformats.org/officeDocument/2006/relationships/hyperlink" Target="https://www.twinkl.co.uk/collection/sats-ks2?utm_source=chatgpt.com" TargetMode="External"/><Relationship Id="rId6" Type="http://schemas.openxmlformats.org/officeDocument/2006/relationships/hyperlink" Target="https://whiteroseeducation.com/parent-pupil-resources/maths/home-learning?utm_source=chatgpt.com" TargetMode="External"/><Relationship Id="rId7" Type="http://schemas.openxmlformats.org/officeDocument/2006/relationships/hyperlink" Target="https://whiteroseeducation.com/parent-pupil-resources/maths/home-learning?utm_source=chatgpt.com" TargetMode="External"/><Relationship Id="rId8" Type="http://schemas.openxmlformats.org/officeDocument/2006/relationships/hyperlink" Target="https://whiteroseeducation.com/parent-pupil-resources/maths/home-learning?utm_source=chatgpt.com"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hyperlink" Target="https://educationhub.blog.gov.uk/2023/05/school-attendance-important-risks-missing-day/" TargetMode="External"/><Relationship Id="rId4" Type="http://schemas.openxmlformats.org/officeDocument/2006/relationships/hyperlink" Target="https://explore-education-statistics.service.gov.uk/find-statistics/the-link-between-absence-and-attainment-at-ks2-and-ks4" TargetMode="External"/><Relationship Id="rId5" Type="http://schemas.openxmlformats.org/officeDocument/2006/relationships/hyperlink" Target="https://educationhub.blog.gov.uk/category/primary-schools/" TargetMode="External"/><Relationship Id="rId6" Type="http://schemas.openxmlformats.org/officeDocument/2006/relationships/hyperlink" Target="https://educationhub.blog.gov.uk/category/primary-schools/"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14"/>
          <p:cNvSpPr txBox="1"/>
          <p:nvPr>
            <p:ph type="ctrTitle"/>
          </p:nvPr>
        </p:nvSpPr>
        <p:spPr>
          <a:xfrm>
            <a:off x="311708" y="744575"/>
            <a:ext cx="8520600" cy="2052600"/>
          </a:xfrm>
          <a:prstGeom prst="rect">
            <a:avLst/>
          </a:prstGeom>
          <a:ln cap="flat" cmpd="sng" w="38100">
            <a:solidFill>
              <a:srgbClr val="000000"/>
            </a:solidFill>
            <a:prstDash val="solid"/>
            <a:round/>
            <a:headEnd len="sm" w="sm" type="none"/>
            <a:tailEnd len="sm" w="sm" type="none"/>
          </a:ln>
        </p:spPr>
        <p:txBody>
          <a:bodyPr anchorCtr="0" anchor="b" bIns="91425" lIns="91425" spcFirstLastPara="1" rIns="91425" wrap="square" tIns="91425">
            <a:normAutofit/>
          </a:bodyPr>
          <a:lstStyle/>
          <a:p>
            <a:pPr indent="0" lvl="0" marL="0" rtl="0" algn="ctr">
              <a:spcBef>
                <a:spcPts val="0"/>
              </a:spcBef>
              <a:spcAft>
                <a:spcPts val="0"/>
              </a:spcAft>
              <a:buNone/>
            </a:pPr>
            <a:r>
              <a:rPr lang="en-GB"/>
              <a:t>Year 6 Parents Meeting</a:t>
            </a:r>
            <a:endParaRPr/>
          </a:p>
        </p:txBody>
      </p:sp>
      <p:sp>
        <p:nvSpPr>
          <p:cNvPr id="62" name="Google Shape;62;p14"/>
          <p:cNvSpPr txBox="1"/>
          <p:nvPr>
            <p:ph idx="1" type="subTitle"/>
          </p:nvPr>
        </p:nvSpPr>
        <p:spPr>
          <a:xfrm>
            <a:off x="311700" y="2834125"/>
            <a:ext cx="8520600" cy="792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spcBef>
                <a:spcPts val="0"/>
              </a:spcBef>
              <a:spcAft>
                <a:spcPts val="0"/>
              </a:spcAft>
              <a:buNone/>
            </a:pPr>
            <a:r>
              <a:rPr lang="en-GB"/>
              <a:t>SATS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5"/>
          <p:cNvSpPr txBox="1"/>
          <p:nvPr>
            <p:ph type="title"/>
          </p:nvPr>
        </p:nvSpPr>
        <p:spPr>
          <a:xfrm>
            <a:off x="311700" y="445025"/>
            <a:ext cx="8520600" cy="5727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When is SATs Week?</a:t>
            </a:r>
            <a:endParaRPr/>
          </a:p>
        </p:txBody>
      </p:sp>
      <p:sp>
        <p:nvSpPr>
          <p:cNvPr id="68" name="Google Shape;68;p15"/>
          <p:cNvSpPr txBox="1"/>
          <p:nvPr>
            <p:ph idx="1" type="body"/>
          </p:nvPr>
        </p:nvSpPr>
        <p:spPr>
          <a:xfrm>
            <a:off x="311700" y="1152475"/>
            <a:ext cx="8520600" cy="34164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lang="en-GB">
                <a:solidFill>
                  <a:schemeClr val="dk1"/>
                </a:solidFill>
              </a:rPr>
              <a:t>In 2026, Year 6 SATs week will take place on the week beginning Monday 11th May. The SATs tests will take place throughout the week, starting on Monday 11th and ending on Thursday 14th May.</a:t>
            </a:r>
            <a:endParaRPr>
              <a:solidFill>
                <a:schemeClr val="dk1"/>
              </a:solidFill>
            </a:endParaRPr>
          </a:p>
          <a:p>
            <a:pPr indent="-342900" lvl="0" marL="457200" rtl="0" algn="l">
              <a:spcBef>
                <a:spcPts val="1200"/>
              </a:spcBef>
              <a:spcAft>
                <a:spcPts val="0"/>
              </a:spcAft>
              <a:buClr>
                <a:schemeClr val="dk1"/>
              </a:buClr>
              <a:buSzPts val="1800"/>
              <a:buChar char="●"/>
            </a:pPr>
            <a:r>
              <a:rPr lang="en-GB">
                <a:solidFill>
                  <a:schemeClr val="dk1"/>
                </a:solidFill>
              </a:rPr>
              <a:t>Monday, May 11, 2026: English Grammar, Punctuation &amp; Spelling (GPS) Papers 1 &amp; 2.</a:t>
            </a:r>
            <a:endParaRPr>
              <a:solidFill>
                <a:schemeClr val="dk1"/>
              </a:solidFill>
            </a:endParaRPr>
          </a:p>
          <a:p>
            <a:pPr indent="-342900" lvl="0" marL="457200" rtl="0" algn="l">
              <a:spcBef>
                <a:spcPts val="0"/>
              </a:spcBef>
              <a:spcAft>
                <a:spcPts val="0"/>
              </a:spcAft>
              <a:buClr>
                <a:schemeClr val="dk1"/>
              </a:buClr>
              <a:buSzPts val="1800"/>
              <a:buChar char="●"/>
            </a:pPr>
            <a:r>
              <a:rPr lang="en-GB">
                <a:solidFill>
                  <a:schemeClr val="dk1"/>
                </a:solidFill>
              </a:rPr>
              <a:t>Tuesday, May 12, 2026: English Reading Test.</a:t>
            </a:r>
            <a:endParaRPr>
              <a:solidFill>
                <a:schemeClr val="dk1"/>
              </a:solidFill>
            </a:endParaRPr>
          </a:p>
          <a:p>
            <a:pPr indent="-342900" lvl="0" marL="457200" rtl="0" algn="l">
              <a:spcBef>
                <a:spcPts val="0"/>
              </a:spcBef>
              <a:spcAft>
                <a:spcPts val="0"/>
              </a:spcAft>
              <a:buClr>
                <a:schemeClr val="dk1"/>
              </a:buClr>
              <a:buSzPts val="1800"/>
              <a:buChar char="●"/>
            </a:pPr>
            <a:r>
              <a:rPr lang="en-GB">
                <a:solidFill>
                  <a:schemeClr val="dk1"/>
                </a:solidFill>
              </a:rPr>
              <a:t>Wednesday, May 13, 2026: Mathematics Paper 1 (Arithmetic) &amp; Paper 2 (Reasoning).</a:t>
            </a:r>
            <a:endParaRPr>
              <a:solidFill>
                <a:schemeClr val="dk1"/>
              </a:solidFill>
            </a:endParaRPr>
          </a:p>
          <a:p>
            <a:pPr indent="-342900" lvl="0" marL="457200" rtl="0" algn="l">
              <a:spcBef>
                <a:spcPts val="0"/>
              </a:spcBef>
              <a:spcAft>
                <a:spcPts val="0"/>
              </a:spcAft>
              <a:buClr>
                <a:schemeClr val="dk1"/>
              </a:buClr>
              <a:buSzPts val="1800"/>
              <a:buChar char="●"/>
            </a:pPr>
            <a:r>
              <a:rPr lang="en-GB">
                <a:solidFill>
                  <a:schemeClr val="dk1"/>
                </a:solidFill>
              </a:rPr>
              <a:t>Thursday, May 14, 2026: Mathematics Paper 3 (Reasoning).</a:t>
            </a:r>
            <a:endParaRPr>
              <a:solidFill>
                <a:schemeClr val="dk1"/>
              </a:solidFill>
            </a:endParaRPr>
          </a:p>
        </p:txBody>
      </p:sp>
      <p:sp>
        <p:nvSpPr>
          <p:cNvPr id="69" name="Google Shape;69;p15"/>
          <p:cNvSpPr txBox="1"/>
          <p:nvPr/>
        </p:nvSpPr>
        <p:spPr>
          <a:xfrm>
            <a:off x="4020175" y="1874325"/>
            <a:ext cx="30000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100">
                <a:solidFill>
                  <a:schemeClr val="dk1"/>
                </a:solidFill>
              </a:rPr>
              <a:t>A</a:t>
            </a:r>
            <a:r>
              <a:rPr lang="en-GB" sz="1100">
                <a:solidFill>
                  <a:schemeClr val="dk1"/>
                </a:solidFill>
              </a:rPr>
              <a:t>bout </a:t>
            </a:r>
            <a:r>
              <a:rPr b="1" lang="en-GB" sz="1100">
                <a:solidFill>
                  <a:schemeClr val="dk1"/>
                </a:solidFill>
              </a:rPr>
              <a:t>17 weeks </a:t>
            </a:r>
            <a:r>
              <a:rPr lang="en-GB" sz="1100">
                <a:solidFill>
                  <a:schemeClr val="dk1"/>
                </a:solidFill>
              </a:rPr>
              <a:t>away.</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6"/>
          <p:cNvSpPr txBox="1"/>
          <p:nvPr>
            <p:ph type="title"/>
          </p:nvPr>
        </p:nvSpPr>
        <p:spPr>
          <a:xfrm>
            <a:off x="311700" y="87625"/>
            <a:ext cx="8520600" cy="5727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How can I help my child prepare?</a:t>
            </a:r>
            <a:endParaRPr/>
          </a:p>
        </p:txBody>
      </p:sp>
      <p:sp>
        <p:nvSpPr>
          <p:cNvPr id="75" name="Google Shape;75;p16"/>
          <p:cNvSpPr txBox="1"/>
          <p:nvPr>
            <p:ph idx="1" type="body"/>
          </p:nvPr>
        </p:nvSpPr>
        <p:spPr>
          <a:xfrm>
            <a:off x="311700" y="800275"/>
            <a:ext cx="8520600" cy="40608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lnSpcReduction="20000"/>
          </a:bodyPr>
          <a:lstStyle/>
          <a:p>
            <a:pPr indent="0" lvl="0" marL="0" rtl="0" algn="l">
              <a:spcBef>
                <a:spcPts val="1200"/>
              </a:spcBef>
              <a:spcAft>
                <a:spcPts val="0"/>
              </a:spcAft>
              <a:buClr>
                <a:schemeClr val="dk1"/>
              </a:buClr>
              <a:buSzPts val="1100"/>
              <a:buFont typeface="Arial"/>
              <a:buNone/>
            </a:pPr>
            <a:r>
              <a:rPr b="1" lang="en-GB" sz="1100">
                <a:solidFill>
                  <a:schemeClr val="dk1"/>
                </a:solidFill>
              </a:rPr>
              <a:t>Daily and regular habits</a:t>
            </a:r>
            <a:endParaRPr b="1" sz="1100">
              <a:solidFill>
                <a:schemeClr val="dk1"/>
              </a:solidFill>
            </a:endParaRPr>
          </a:p>
          <a:p>
            <a:pPr indent="-298450" lvl="0" marL="457200" rtl="0" algn="l">
              <a:spcBef>
                <a:spcPts val="1200"/>
              </a:spcBef>
              <a:spcAft>
                <a:spcPts val="0"/>
              </a:spcAft>
              <a:buClr>
                <a:schemeClr val="dk1"/>
              </a:buClr>
              <a:buSzPts val="1100"/>
              <a:buChar char="●"/>
            </a:pPr>
            <a:r>
              <a:rPr b="1" lang="en-GB" sz="1100">
                <a:solidFill>
                  <a:schemeClr val="dk1"/>
                </a:solidFill>
              </a:rPr>
              <a:t>Reading at home</a:t>
            </a:r>
            <a:r>
              <a:rPr lang="en-GB" sz="1100">
                <a:solidFill>
                  <a:schemeClr val="dk1"/>
                </a:solidFill>
              </a:rPr>
              <a:t> (even 10–15 mins daily). Encourage </a:t>
            </a:r>
            <a:r>
              <a:rPr lang="en-GB" sz="1100">
                <a:solidFill>
                  <a:schemeClr val="dk1"/>
                </a:solidFill>
              </a:rPr>
              <a:t>independent</a:t>
            </a:r>
            <a:r>
              <a:rPr lang="en-GB" sz="1100">
                <a:solidFill>
                  <a:schemeClr val="dk1"/>
                </a:solidFill>
              </a:rPr>
              <a:t> reading and reading together to check for understanding. Talk about the book together. It is not just a listen and sign the diary exercise.</a:t>
            </a:r>
            <a:endParaRPr sz="1100">
              <a:solidFill>
                <a:schemeClr val="dk1"/>
              </a:solidFill>
            </a:endParaRPr>
          </a:p>
          <a:p>
            <a:pPr indent="-298450" lvl="0" marL="457200" rtl="0" algn="l">
              <a:spcBef>
                <a:spcPts val="0"/>
              </a:spcBef>
              <a:spcAft>
                <a:spcPts val="0"/>
              </a:spcAft>
              <a:buClr>
                <a:schemeClr val="dk1"/>
              </a:buClr>
              <a:buSzPts val="1100"/>
              <a:buChar char="●"/>
            </a:pPr>
            <a:r>
              <a:rPr b="1" lang="en-GB" sz="1100">
                <a:solidFill>
                  <a:schemeClr val="dk1"/>
                </a:solidFill>
              </a:rPr>
              <a:t>Times tables practice</a:t>
            </a:r>
            <a:r>
              <a:rPr lang="en-GB" sz="1100">
                <a:solidFill>
                  <a:schemeClr val="dk1"/>
                </a:solidFill>
              </a:rPr>
              <a:t>. Quick recall really helps with maths fluency. If your child struggles with times tables, using songs can help or creating other strategies.</a:t>
            </a:r>
            <a:endParaRPr sz="1100">
              <a:solidFill>
                <a:schemeClr val="dk1"/>
              </a:solidFill>
            </a:endParaRPr>
          </a:p>
          <a:p>
            <a:pPr indent="-298450" lvl="0" marL="457200" rtl="0" algn="l">
              <a:spcBef>
                <a:spcPts val="0"/>
              </a:spcBef>
              <a:spcAft>
                <a:spcPts val="0"/>
              </a:spcAft>
              <a:buClr>
                <a:schemeClr val="dk1"/>
              </a:buClr>
              <a:buSzPts val="1100"/>
              <a:buChar char="●"/>
            </a:pPr>
            <a:r>
              <a:rPr b="1" lang="en-GB" sz="1100">
                <a:solidFill>
                  <a:schemeClr val="dk1"/>
                </a:solidFill>
              </a:rPr>
              <a:t>Encourage writing</a:t>
            </a:r>
            <a:r>
              <a:rPr lang="en-GB" sz="1100">
                <a:solidFill>
                  <a:schemeClr val="dk1"/>
                </a:solidFill>
              </a:rPr>
              <a:t>. Stories, diaries or short paragraphs build confidence. Check and correct them together. If you don’t feel confident yourself, take a picture of the work and ask Chat GPT to look for errors. </a:t>
            </a:r>
            <a:endParaRPr sz="1100">
              <a:solidFill>
                <a:schemeClr val="dk1"/>
              </a:solidFill>
            </a:endParaRPr>
          </a:p>
          <a:p>
            <a:pPr indent="0" lvl="0" marL="0" rtl="0" algn="l">
              <a:spcBef>
                <a:spcPts val="1200"/>
              </a:spcBef>
              <a:spcAft>
                <a:spcPts val="0"/>
              </a:spcAft>
              <a:buClr>
                <a:schemeClr val="dk1"/>
              </a:buClr>
              <a:buSzPts val="1100"/>
              <a:buFont typeface="Arial"/>
              <a:buNone/>
            </a:pPr>
            <a:r>
              <a:rPr b="1" lang="en-GB" sz="1100">
                <a:solidFill>
                  <a:schemeClr val="dk1"/>
                </a:solidFill>
              </a:rPr>
              <a:t>Useful revision activities</a:t>
            </a:r>
            <a:endParaRPr b="1" sz="1100">
              <a:solidFill>
                <a:schemeClr val="dk1"/>
              </a:solidFill>
            </a:endParaRPr>
          </a:p>
          <a:p>
            <a:pPr indent="-298450" lvl="0" marL="457200" rtl="0" algn="l">
              <a:spcBef>
                <a:spcPts val="1200"/>
              </a:spcBef>
              <a:spcAft>
                <a:spcPts val="0"/>
              </a:spcAft>
              <a:buClr>
                <a:schemeClr val="dk1"/>
              </a:buClr>
              <a:buSzPts val="1100"/>
              <a:buChar char="●"/>
            </a:pPr>
            <a:r>
              <a:rPr b="1" lang="en-GB" sz="1100">
                <a:solidFill>
                  <a:schemeClr val="dk1"/>
                </a:solidFill>
              </a:rPr>
              <a:t>Practice SATs-style questions</a:t>
            </a:r>
            <a:r>
              <a:rPr lang="en-GB" sz="1100">
                <a:solidFill>
                  <a:schemeClr val="dk1"/>
                </a:solidFill>
              </a:rPr>
              <a:t> together. These are usually found in CGP books or similar revision-style books. </a:t>
            </a:r>
            <a:br>
              <a:rPr lang="en-GB" sz="1100">
                <a:solidFill>
                  <a:schemeClr val="dk1"/>
                </a:solidFill>
              </a:rPr>
            </a:br>
            <a:endParaRPr sz="1100">
              <a:solidFill>
                <a:schemeClr val="dk1"/>
              </a:solidFill>
            </a:endParaRPr>
          </a:p>
          <a:p>
            <a:pPr indent="-298450" lvl="0" marL="457200" rtl="0" algn="l">
              <a:spcBef>
                <a:spcPts val="0"/>
              </a:spcBef>
              <a:spcAft>
                <a:spcPts val="0"/>
              </a:spcAft>
              <a:buClr>
                <a:schemeClr val="dk1"/>
              </a:buClr>
              <a:buSzPts val="1100"/>
              <a:buChar char="●"/>
            </a:pPr>
            <a:r>
              <a:rPr b="1" lang="en-GB" sz="1100">
                <a:solidFill>
                  <a:schemeClr val="dk1"/>
                </a:solidFill>
              </a:rPr>
              <a:t>Use short, structured practice sessions</a:t>
            </a:r>
            <a:r>
              <a:rPr lang="en-GB" sz="1100">
                <a:solidFill>
                  <a:schemeClr val="dk1"/>
                </a:solidFill>
              </a:rPr>
              <a:t> rather than long, tiring ones. Place notes </a:t>
            </a:r>
            <a:r>
              <a:rPr lang="en-GB" sz="1100">
                <a:solidFill>
                  <a:schemeClr val="dk1"/>
                </a:solidFill>
              </a:rPr>
              <a:t>around</a:t>
            </a:r>
            <a:r>
              <a:rPr lang="en-GB" sz="1100">
                <a:solidFill>
                  <a:schemeClr val="dk1"/>
                </a:solidFill>
              </a:rPr>
              <a:t> the room for </a:t>
            </a:r>
            <a:r>
              <a:rPr lang="en-GB" sz="1100">
                <a:solidFill>
                  <a:schemeClr val="dk1"/>
                </a:solidFill>
              </a:rPr>
              <a:t>aspects</a:t>
            </a:r>
            <a:r>
              <a:rPr lang="en-GB" sz="1100">
                <a:solidFill>
                  <a:schemeClr val="dk1"/>
                </a:solidFill>
              </a:rPr>
              <a:t> your child tends to forget and needs to remember. Your child might be able to identify the aspects they always forget about. </a:t>
            </a:r>
            <a:br>
              <a:rPr lang="en-GB" sz="1100">
                <a:solidFill>
                  <a:schemeClr val="dk1"/>
                </a:solidFill>
              </a:rPr>
            </a:br>
            <a:endParaRPr sz="1100">
              <a:solidFill>
                <a:schemeClr val="dk1"/>
              </a:solidFill>
            </a:endParaRPr>
          </a:p>
          <a:p>
            <a:pPr indent="-298450" lvl="0" marL="457200" rtl="0" algn="l">
              <a:spcBef>
                <a:spcPts val="0"/>
              </a:spcBef>
              <a:spcAft>
                <a:spcPts val="0"/>
              </a:spcAft>
              <a:buClr>
                <a:schemeClr val="dk1"/>
              </a:buClr>
              <a:buSzPts val="1100"/>
              <a:buChar char="●"/>
            </a:pPr>
            <a:r>
              <a:rPr lang="en-GB" sz="1100">
                <a:solidFill>
                  <a:schemeClr val="dk1"/>
                </a:solidFill>
              </a:rPr>
              <a:t>Make use of </a:t>
            </a:r>
            <a:r>
              <a:rPr b="1" lang="en-GB" sz="1100">
                <a:solidFill>
                  <a:schemeClr val="dk1"/>
                </a:solidFill>
              </a:rPr>
              <a:t>online resources</a:t>
            </a:r>
            <a:r>
              <a:rPr lang="en-GB" sz="1100">
                <a:solidFill>
                  <a:schemeClr val="dk1"/>
                </a:solidFill>
              </a:rPr>
              <a:t>. YouTube videos and </a:t>
            </a:r>
            <a:r>
              <a:rPr lang="en-GB" sz="1100" u="sng">
                <a:solidFill>
                  <a:schemeClr val="hlink"/>
                </a:solidFill>
                <a:hlinkClick r:id="rId3"/>
              </a:rPr>
              <a:t>SPAG.com</a:t>
            </a:r>
            <a:r>
              <a:rPr lang="en-GB" sz="1100">
                <a:solidFill>
                  <a:schemeClr val="dk1"/>
                </a:solidFill>
              </a:rPr>
              <a:t>  for grammar. </a:t>
            </a:r>
            <a:br>
              <a:rPr lang="en-GB" sz="1100">
                <a:solidFill>
                  <a:schemeClr val="dk1"/>
                </a:solidFill>
              </a:rPr>
            </a:br>
            <a:endParaRPr sz="1100">
              <a:solidFill>
                <a:schemeClr val="dk1"/>
              </a:solidFill>
            </a:endParaRPr>
          </a:p>
          <a:p>
            <a:pPr indent="0" lvl="0" marL="0" rtl="0" algn="l">
              <a:spcBef>
                <a:spcPts val="1200"/>
              </a:spcBef>
              <a:spcAft>
                <a:spcPts val="0"/>
              </a:spcAft>
              <a:buClr>
                <a:schemeClr val="dk1"/>
              </a:buClr>
              <a:buSzPts val="1100"/>
              <a:buFont typeface="Arial"/>
              <a:buNone/>
            </a:pPr>
            <a:r>
              <a:rPr b="1" lang="en-GB" sz="1100">
                <a:solidFill>
                  <a:schemeClr val="dk1"/>
                </a:solidFill>
              </a:rPr>
              <a:t>Daily routines</a:t>
            </a:r>
            <a:endParaRPr b="1" sz="1100">
              <a:solidFill>
                <a:schemeClr val="dk1"/>
              </a:solidFill>
            </a:endParaRPr>
          </a:p>
          <a:p>
            <a:pPr indent="-298450" lvl="0" marL="457200" rtl="0" algn="l">
              <a:spcBef>
                <a:spcPts val="1200"/>
              </a:spcBef>
              <a:spcAft>
                <a:spcPts val="0"/>
              </a:spcAft>
              <a:buClr>
                <a:schemeClr val="dk1"/>
              </a:buClr>
              <a:buSzPts val="1100"/>
              <a:buChar char="●"/>
            </a:pPr>
            <a:r>
              <a:rPr b="1" lang="en-GB" sz="1100">
                <a:solidFill>
                  <a:schemeClr val="dk1"/>
                </a:solidFill>
              </a:rPr>
              <a:t>Consistent bedtime and morning routines</a:t>
            </a:r>
            <a:r>
              <a:rPr lang="en-GB" sz="1100">
                <a:solidFill>
                  <a:schemeClr val="dk1"/>
                </a:solidFill>
              </a:rPr>
              <a:t> — well-rested children do better.</a:t>
            </a:r>
            <a:br>
              <a:rPr lang="en-GB" sz="1100">
                <a:solidFill>
                  <a:schemeClr val="dk1"/>
                </a:solidFill>
              </a:rPr>
            </a:br>
            <a:endParaRPr sz="1100">
              <a:solidFill>
                <a:schemeClr val="dk1"/>
              </a:solidFill>
            </a:endParaRPr>
          </a:p>
          <a:p>
            <a:pPr indent="-298450" lvl="0" marL="457200" rtl="0" algn="l">
              <a:spcBef>
                <a:spcPts val="0"/>
              </a:spcBef>
              <a:spcAft>
                <a:spcPts val="0"/>
              </a:spcAft>
              <a:buClr>
                <a:schemeClr val="dk1"/>
              </a:buClr>
              <a:buSzPts val="1100"/>
              <a:buChar char="●"/>
            </a:pPr>
            <a:r>
              <a:rPr b="1" lang="en-GB" sz="1100">
                <a:solidFill>
                  <a:schemeClr val="dk1"/>
                </a:solidFill>
              </a:rPr>
              <a:t>Balanced screen time</a:t>
            </a:r>
            <a:r>
              <a:rPr lang="en-GB" sz="1100">
                <a:solidFill>
                  <a:schemeClr val="dk1"/>
                </a:solidFill>
              </a:rPr>
              <a:t> so focus can be on learning and sleep.</a:t>
            </a:r>
            <a:endParaRPr/>
          </a:p>
        </p:txBody>
      </p:sp>
      <p:sp>
        <p:nvSpPr>
          <p:cNvPr id="76" name="Google Shape;76;p16"/>
          <p:cNvSpPr txBox="1"/>
          <p:nvPr/>
        </p:nvSpPr>
        <p:spPr>
          <a:xfrm>
            <a:off x="5832300" y="3520375"/>
            <a:ext cx="3000000" cy="1340700"/>
          </a:xfrm>
          <a:prstGeom prst="rect">
            <a:avLst/>
          </a:prstGeom>
          <a:noFill/>
          <a:ln cap="flat" cmpd="sng" w="3810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207473" lvl="0" marL="306000" rtl="0" algn="l">
              <a:spcBef>
                <a:spcPts val="1266"/>
              </a:spcBef>
              <a:spcAft>
                <a:spcPts val="0"/>
              </a:spcAft>
              <a:buClr>
                <a:srgbClr val="903163"/>
              </a:buClr>
              <a:buSzPts val="1512"/>
              <a:buFont typeface="Noto Sans Symbols"/>
              <a:buChar char="◼"/>
            </a:pPr>
            <a:r>
              <a:rPr lang="en-GB" sz="1800">
                <a:solidFill>
                  <a:srgbClr val="3D3D3D"/>
                </a:solidFill>
                <a:latin typeface="Gill Sans"/>
                <a:ea typeface="Gill Sans"/>
                <a:cs typeface="Gill Sans"/>
                <a:sym typeface="Gill Sans"/>
              </a:rPr>
              <a:t>Attend school. </a:t>
            </a:r>
            <a:endParaRPr sz="100">
              <a:solidFill>
                <a:srgbClr val="3D3D3D"/>
              </a:solidFill>
              <a:latin typeface="Gill Sans"/>
              <a:ea typeface="Gill Sans"/>
              <a:cs typeface="Gill Sans"/>
              <a:sym typeface="Gill Sans"/>
            </a:endParaRPr>
          </a:p>
          <a:p>
            <a:pPr indent="-207473" lvl="0" marL="306000" rtl="0" algn="l">
              <a:spcBef>
                <a:spcPts val="1266"/>
              </a:spcBef>
              <a:spcAft>
                <a:spcPts val="0"/>
              </a:spcAft>
              <a:buClr>
                <a:srgbClr val="903163"/>
              </a:buClr>
              <a:buSzPts val="1512"/>
              <a:buFont typeface="Noto Sans Symbols"/>
              <a:buChar char="◼"/>
            </a:pPr>
            <a:r>
              <a:rPr lang="en-GB" sz="1800">
                <a:solidFill>
                  <a:srgbClr val="3D3D3D"/>
                </a:solidFill>
                <a:latin typeface="Gill Sans"/>
                <a:ea typeface="Gill Sans"/>
                <a:cs typeface="Gill Sans"/>
                <a:sym typeface="Gill Sans"/>
              </a:rPr>
              <a:t>Practise handwriting.</a:t>
            </a:r>
            <a:endParaRPr sz="100">
              <a:solidFill>
                <a:srgbClr val="3D3D3D"/>
              </a:solidFill>
              <a:latin typeface="Gill Sans"/>
              <a:ea typeface="Gill Sans"/>
              <a:cs typeface="Gill Sans"/>
              <a:sym typeface="Gill Sans"/>
            </a:endParaRPr>
          </a:p>
          <a:p>
            <a:pPr indent="-207473" lvl="0" marL="306000" rtl="0" algn="l">
              <a:spcBef>
                <a:spcPts val="1266"/>
              </a:spcBef>
              <a:spcAft>
                <a:spcPts val="0"/>
              </a:spcAft>
              <a:buClr>
                <a:srgbClr val="903163"/>
              </a:buClr>
              <a:buSzPts val="1512"/>
              <a:buFont typeface="Noto Sans Symbols"/>
              <a:buChar char="◼"/>
            </a:pPr>
            <a:r>
              <a:rPr lang="en-GB" sz="1800">
                <a:solidFill>
                  <a:srgbClr val="3D3D3D"/>
                </a:solidFill>
                <a:latin typeface="Gill Sans"/>
                <a:ea typeface="Gill Sans"/>
                <a:cs typeface="Gill Sans"/>
                <a:sym typeface="Gill Sans"/>
              </a:rPr>
              <a:t>Learn the 5/6 spellings. </a:t>
            </a:r>
            <a:endParaRPr sz="1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7"/>
          <p:cNvSpPr txBox="1"/>
          <p:nvPr>
            <p:ph type="title"/>
          </p:nvPr>
        </p:nvSpPr>
        <p:spPr>
          <a:xfrm>
            <a:off x="311700" y="112200"/>
            <a:ext cx="8520600" cy="5727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Emotional &amp; Practical Support</a:t>
            </a:r>
            <a:endParaRPr/>
          </a:p>
        </p:txBody>
      </p:sp>
      <p:sp>
        <p:nvSpPr>
          <p:cNvPr id="82" name="Google Shape;82;p17"/>
          <p:cNvSpPr txBox="1"/>
          <p:nvPr>
            <p:ph idx="1" type="body"/>
          </p:nvPr>
        </p:nvSpPr>
        <p:spPr>
          <a:xfrm>
            <a:off x="311700" y="854675"/>
            <a:ext cx="8520600" cy="39099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lnSpcReduction="20000"/>
          </a:bodyPr>
          <a:lstStyle/>
          <a:p>
            <a:pPr indent="-361950" lvl="0" marL="457200" rtl="0" algn="l">
              <a:spcBef>
                <a:spcPts val="0"/>
              </a:spcBef>
              <a:spcAft>
                <a:spcPts val="0"/>
              </a:spcAft>
              <a:buClr>
                <a:schemeClr val="dk1"/>
              </a:buClr>
              <a:buSzPts val="2100"/>
              <a:buAutoNum type="arabicPeriod"/>
            </a:pPr>
            <a:r>
              <a:rPr lang="en-GB" sz="2100">
                <a:solidFill>
                  <a:schemeClr val="dk1"/>
                </a:solidFill>
              </a:rPr>
              <a:t>Talk about positive effort rather than “test performance”. For example, “Your score went up by two since the last time!”</a:t>
            </a:r>
            <a:endParaRPr sz="2100">
              <a:solidFill>
                <a:schemeClr val="dk1"/>
              </a:solidFill>
            </a:endParaRPr>
          </a:p>
          <a:p>
            <a:pPr indent="0" lvl="0" marL="0" rtl="0" algn="l">
              <a:spcBef>
                <a:spcPts val="1200"/>
              </a:spcBef>
              <a:spcAft>
                <a:spcPts val="0"/>
              </a:spcAft>
              <a:buNone/>
            </a:pPr>
            <a:r>
              <a:t/>
            </a:r>
            <a:endParaRPr sz="2100">
              <a:solidFill>
                <a:schemeClr val="dk1"/>
              </a:solidFill>
            </a:endParaRPr>
          </a:p>
          <a:p>
            <a:pPr indent="-361950" lvl="0" marL="457200" rtl="0" algn="l">
              <a:spcBef>
                <a:spcPts val="1200"/>
              </a:spcBef>
              <a:spcAft>
                <a:spcPts val="0"/>
              </a:spcAft>
              <a:buClr>
                <a:schemeClr val="dk1"/>
              </a:buClr>
              <a:buSzPts val="2100"/>
              <a:buAutoNum type="arabicPeriod"/>
            </a:pPr>
            <a:r>
              <a:rPr lang="en-GB" sz="2100">
                <a:solidFill>
                  <a:schemeClr val="dk1"/>
                </a:solidFill>
              </a:rPr>
              <a:t>Encourage your child to ask an adult, speak to a teacher or use the internet to learn with aspects they aren’t sure about. </a:t>
            </a:r>
            <a:endParaRPr sz="2100">
              <a:solidFill>
                <a:schemeClr val="dk1"/>
              </a:solidFill>
            </a:endParaRPr>
          </a:p>
          <a:p>
            <a:pPr indent="0" lvl="0" marL="457200" rtl="0" algn="l">
              <a:spcBef>
                <a:spcPts val="1200"/>
              </a:spcBef>
              <a:spcAft>
                <a:spcPts val="0"/>
              </a:spcAft>
              <a:buNone/>
            </a:pPr>
            <a:r>
              <a:t/>
            </a:r>
            <a:endParaRPr sz="2100">
              <a:solidFill>
                <a:schemeClr val="dk1"/>
              </a:solidFill>
            </a:endParaRPr>
          </a:p>
          <a:p>
            <a:pPr indent="-361950" lvl="0" marL="457200" rtl="0" algn="l">
              <a:spcBef>
                <a:spcPts val="1200"/>
              </a:spcBef>
              <a:spcAft>
                <a:spcPts val="0"/>
              </a:spcAft>
              <a:buClr>
                <a:schemeClr val="dk1"/>
              </a:buClr>
              <a:buSzPts val="2100"/>
              <a:buAutoNum type="arabicPeriod"/>
            </a:pPr>
            <a:r>
              <a:rPr lang="en-GB" sz="2100">
                <a:solidFill>
                  <a:schemeClr val="dk1"/>
                </a:solidFill>
              </a:rPr>
              <a:t>Keep home as a supportive, low-stress environment especially during SATs week. It is advisable not to overload your child at this point. There is only so much that your child can absorb and retain! We want children to have a love of learning and education!</a:t>
            </a:r>
            <a:endParaRPr>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18"/>
          <p:cNvSpPr txBox="1"/>
          <p:nvPr>
            <p:ph type="title"/>
          </p:nvPr>
        </p:nvSpPr>
        <p:spPr>
          <a:xfrm>
            <a:off x="311700" y="445025"/>
            <a:ext cx="8520600" cy="5727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Some links!</a:t>
            </a:r>
            <a:endParaRPr/>
          </a:p>
        </p:txBody>
      </p:sp>
      <p:sp>
        <p:nvSpPr>
          <p:cNvPr id="88" name="Google Shape;88;p18"/>
          <p:cNvSpPr txBox="1"/>
          <p:nvPr>
            <p:ph idx="1" type="body"/>
          </p:nvPr>
        </p:nvSpPr>
        <p:spPr>
          <a:xfrm>
            <a:off x="311700" y="1152475"/>
            <a:ext cx="8520600" cy="34164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55000" lnSpcReduction="20000"/>
          </a:bodyPr>
          <a:lstStyle/>
          <a:p>
            <a:pPr indent="-253422" lvl="0" marL="306000" rtl="0" algn="l">
              <a:lnSpc>
                <a:spcPct val="100000"/>
              </a:lnSpc>
              <a:spcBef>
                <a:spcPts val="0"/>
              </a:spcBef>
              <a:spcAft>
                <a:spcPts val="0"/>
              </a:spcAft>
              <a:buClr>
                <a:srgbClr val="903163"/>
              </a:buClr>
              <a:buSzPct val="92000"/>
              <a:buFont typeface="Noto Sans Symbols"/>
              <a:buChar char="◼"/>
            </a:pPr>
            <a:r>
              <a:rPr b="1" lang="en-GB" sz="2400">
                <a:solidFill>
                  <a:srgbClr val="3D3D3D"/>
                </a:solidFill>
                <a:latin typeface="Gill Sans"/>
                <a:ea typeface="Gill Sans"/>
                <a:cs typeface="Gill Sans"/>
                <a:sym typeface="Gill Sans"/>
              </a:rPr>
              <a:t>Websites: </a:t>
            </a:r>
            <a:r>
              <a:rPr lang="en-GB" sz="2400">
                <a:solidFill>
                  <a:srgbClr val="3D3D3D"/>
                </a:solidFill>
                <a:latin typeface="Gill Sans"/>
                <a:ea typeface="Gill Sans"/>
                <a:cs typeface="Gill Sans"/>
                <a:sym typeface="Gill Sans"/>
              </a:rPr>
              <a:t>Mathsbot Year 6 Arithmetic </a:t>
            </a:r>
            <a:r>
              <a:rPr lang="en-GB" sz="2400" u="sng">
                <a:solidFill>
                  <a:srgbClr val="828282"/>
                </a:solidFill>
                <a:latin typeface="Gill Sans"/>
                <a:ea typeface="Gill Sans"/>
                <a:cs typeface="Gill Sans"/>
                <a:sym typeface="Gill Sans"/>
                <a:hlinkClick r:id="rId3">
                  <a:extLst>
                    <a:ext uri="{A12FA001-AC4F-418D-AE19-62706E023703}">
                      <ahyp:hlinkClr val="tx"/>
                    </a:ext>
                  </a:extLst>
                </a:hlinkClick>
              </a:rPr>
              <a:t>https://mathsbot.com/primary/ks2</a:t>
            </a:r>
            <a:endParaRPr sz="2400">
              <a:solidFill>
                <a:srgbClr val="3D3D3D"/>
              </a:solidFill>
              <a:latin typeface="Gill Sans"/>
              <a:ea typeface="Gill Sans"/>
              <a:cs typeface="Gill Sans"/>
              <a:sym typeface="Gill Sans"/>
            </a:endParaRPr>
          </a:p>
          <a:p>
            <a:pPr indent="0" lvl="0" marL="0" rtl="0" algn="l">
              <a:lnSpc>
                <a:spcPct val="100000"/>
              </a:lnSpc>
              <a:spcBef>
                <a:spcPts val="1044"/>
              </a:spcBef>
              <a:spcAft>
                <a:spcPts val="0"/>
              </a:spcAft>
              <a:buClr>
                <a:schemeClr val="dk1"/>
              </a:buClr>
              <a:buSzPct val="92000"/>
              <a:buFont typeface="Arial"/>
              <a:buNone/>
            </a:pPr>
            <a:r>
              <a:rPr lang="en-GB" sz="2400">
                <a:solidFill>
                  <a:srgbClr val="3D3D3D"/>
                </a:solidFill>
                <a:latin typeface="Gill Sans"/>
                <a:ea typeface="Gill Sans"/>
                <a:cs typeface="Gill Sans"/>
                <a:sym typeface="Gill Sans"/>
              </a:rPr>
              <a:t>                  Mathsframe </a:t>
            </a:r>
            <a:r>
              <a:rPr lang="en-GB" sz="2400" u="sng">
                <a:solidFill>
                  <a:srgbClr val="828282"/>
                </a:solidFill>
                <a:latin typeface="Gill Sans"/>
                <a:ea typeface="Gill Sans"/>
                <a:cs typeface="Gill Sans"/>
                <a:sym typeface="Gill Sans"/>
                <a:hlinkClick r:id="rId4">
                  <a:extLst>
                    <a:ext uri="{A12FA001-AC4F-418D-AE19-62706E023703}">
                      <ahyp:hlinkClr val="tx"/>
                    </a:ext>
                  </a:extLst>
                </a:hlinkClick>
              </a:rPr>
              <a:t>https://mathsframe.co.uk/en/resources/category/22/most-popular</a:t>
            </a:r>
            <a:endParaRPr sz="2400">
              <a:solidFill>
                <a:srgbClr val="3D3D3D"/>
              </a:solidFill>
              <a:latin typeface="Gill Sans"/>
              <a:ea typeface="Gill Sans"/>
              <a:cs typeface="Gill Sans"/>
              <a:sym typeface="Gill Sans"/>
            </a:endParaRPr>
          </a:p>
          <a:p>
            <a:pPr indent="0" lvl="0" marL="0" rtl="0" algn="l">
              <a:lnSpc>
                <a:spcPct val="100000"/>
              </a:lnSpc>
              <a:spcBef>
                <a:spcPts val="1044"/>
              </a:spcBef>
              <a:spcAft>
                <a:spcPts val="0"/>
              </a:spcAft>
              <a:buClr>
                <a:schemeClr val="dk1"/>
              </a:buClr>
              <a:buSzPct val="92000"/>
              <a:buFont typeface="Arial"/>
              <a:buNone/>
            </a:pPr>
            <a:r>
              <a:rPr lang="en-GB" sz="2400">
                <a:solidFill>
                  <a:srgbClr val="3D3D3D"/>
                </a:solidFill>
                <a:latin typeface="Gill Sans"/>
                <a:ea typeface="Gill Sans"/>
                <a:cs typeface="Gill Sans"/>
                <a:sym typeface="Gill Sans"/>
              </a:rPr>
              <a:t>                  Spellingframe </a:t>
            </a:r>
            <a:r>
              <a:rPr lang="en-GB" sz="2400" u="sng">
                <a:solidFill>
                  <a:srgbClr val="828282"/>
                </a:solidFill>
                <a:latin typeface="Gill Sans"/>
                <a:ea typeface="Gill Sans"/>
                <a:cs typeface="Gill Sans"/>
                <a:sym typeface="Gill Sans"/>
                <a:hlinkClick r:id="rId5">
                  <a:extLst>
                    <a:ext uri="{A12FA001-AC4F-418D-AE19-62706E023703}">
                      <ahyp:hlinkClr val="tx"/>
                    </a:ext>
                  </a:extLst>
                </a:hlinkClick>
              </a:rPr>
              <a:t>https://spellingframe.co.uk/</a:t>
            </a:r>
            <a:endParaRPr sz="2400">
              <a:solidFill>
                <a:srgbClr val="3D3D3D"/>
              </a:solidFill>
              <a:latin typeface="Gill Sans"/>
              <a:ea typeface="Gill Sans"/>
              <a:cs typeface="Gill Sans"/>
              <a:sym typeface="Gill Sans"/>
            </a:endParaRPr>
          </a:p>
          <a:p>
            <a:pPr indent="0" lvl="0" marL="0" rtl="0" algn="l">
              <a:lnSpc>
                <a:spcPct val="100000"/>
              </a:lnSpc>
              <a:spcBef>
                <a:spcPts val="1044"/>
              </a:spcBef>
              <a:spcAft>
                <a:spcPts val="0"/>
              </a:spcAft>
              <a:buClr>
                <a:schemeClr val="dk1"/>
              </a:buClr>
              <a:buSzPct val="92000"/>
              <a:buFont typeface="Arial"/>
              <a:buNone/>
            </a:pPr>
            <a:r>
              <a:rPr lang="en-GB" sz="2400">
                <a:solidFill>
                  <a:srgbClr val="3D3D3D"/>
                </a:solidFill>
                <a:latin typeface="Gill Sans"/>
                <a:ea typeface="Gill Sans"/>
                <a:cs typeface="Gill Sans"/>
                <a:sym typeface="Gill Sans"/>
              </a:rPr>
              <a:t>                  Rollama </a:t>
            </a:r>
            <a:r>
              <a:rPr lang="en-GB" sz="2400" u="sng">
                <a:solidFill>
                  <a:srgbClr val="828282"/>
                </a:solidFill>
                <a:latin typeface="Gill Sans"/>
                <a:ea typeface="Gill Sans"/>
                <a:cs typeface="Gill Sans"/>
                <a:sym typeface="Gill Sans"/>
                <a:hlinkClick r:id="rId6">
                  <a:extLst>
                    <a:ext uri="{A12FA001-AC4F-418D-AE19-62706E023703}">
                      <ahyp:hlinkClr val="tx"/>
                    </a:ext>
                  </a:extLst>
                </a:hlinkClick>
              </a:rPr>
              <a:t>https://rollama.com/index-games-toggle.php</a:t>
            </a:r>
            <a:r>
              <a:rPr lang="en-GB" sz="2400">
                <a:solidFill>
                  <a:srgbClr val="3D3D3D"/>
                </a:solidFill>
                <a:latin typeface="Gill Sans"/>
                <a:ea typeface="Gill Sans"/>
                <a:cs typeface="Gill Sans"/>
                <a:sym typeface="Gill Sans"/>
              </a:rPr>
              <a:t> solo free games</a:t>
            </a:r>
            <a:endParaRPr>
              <a:solidFill>
                <a:srgbClr val="3D3D3D"/>
              </a:solidFill>
              <a:latin typeface="Gill Sans"/>
              <a:ea typeface="Gill Sans"/>
              <a:cs typeface="Gill Sans"/>
              <a:sym typeface="Gill Sans"/>
            </a:endParaRPr>
          </a:p>
          <a:p>
            <a:pPr indent="0" lvl="0" marL="0" rtl="0" algn="l">
              <a:lnSpc>
                <a:spcPct val="100000"/>
              </a:lnSpc>
              <a:spcBef>
                <a:spcPts val="1044"/>
              </a:spcBef>
              <a:spcAft>
                <a:spcPts val="0"/>
              </a:spcAft>
              <a:buClr>
                <a:schemeClr val="dk1"/>
              </a:buClr>
              <a:buSzPct val="92000"/>
              <a:buFont typeface="Arial"/>
              <a:buNone/>
            </a:pPr>
            <a:r>
              <a:rPr lang="en-GB" sz="2400">
                <a:solidFill>
                  <a:srgbClr val="3D3D3D"/>
                </a:solidFill>
                <a:latin typeface="Gill Sans"/>
                <a:ea typeface="Gill Sans"/>
                <a:cs typeface="Gill Sans"/>
                <a:sym typeface="Gill Sans"/>
              </a:rPr>
              <a:t>                  MC Grammar –tenses and word classes e.g.            </a:t>
            </a:r>
            <a:r>
              <a:rPr lang="en-GB" sz="2400" u="sng">
                <a:solidFill>
                  <a:srgbClr val="828282"/>
                </a:solidFill>
                <a:latin typeface="Gill Sans"/>
                <a:ea typeface="Gill Sans"/>
                <a:cs typeface="Gill Sans"/>
                <a:sym typeface="Gill Sans"/>
                <a:hlinkClick r:id="rId7">
                  <a:extLst>
                    <a:ext uri="{A12FA001-AC4F-418D-AE19-62706E023703}">
                      <ahyp:hlinkClr val="tx"/>
                    </a:ext>
                  </a:extLst>
                </a:hlinkClick>
              </a:rPr>
              <a:t>https://www.youtube.com/watch?v=4prb1Vuu_m4</a:t>
            </a:r>
            <a:r>
              <a:rPr lang="en-GB" sz="2400">
                <a:solidFill>
                  <a:srgbClr val="3D3D3D"/>
                </a:solidFill>
                <a:latin typeface="Gill Sans"/>
                <a:ea typeface="Gill Sans"/>
                <a:cs typeface="Gill Sans"/>
                <a:sym typeface="Gill Sans"/>
              </a:rPr>
              <a:t> </a:t>
            </a:r>
            <a:endParaRPr>
              <a:solidFill>
                <a:srgbClr val="3D3D3D"/>
              </a:solidFill>
              <a:latin typeface="Gill Sans"/>
              <a:ea typeface="Gill Sans"/>
              <a:cs typeface="Gill Sans"/>
              <a:sym typeface="Gill Sans"/>
            </a:endParaRPr>
          </a:p>
          <a:p>
            <a:pPr indent="0" lvl="0" marL="0" rtl="0" algn="l">
              <a:lnSpc>
                <a:spcPct val="100000"/>
              </a:lnSpc>
              <a:spcBef>
                <a:spcPts val="1044"/>
              </a:spcBef>
              <a:spcAft>
                <a:spcPts val="0"/>
              </a:spcAft>
              <a:buClr>
                <a:schemeClr val="dk1"/>
              </a:buClr>
              <a:buSzPct val="92000"/>
              <a:buFont typeface="Arial"/>
              <a:buNone/>
            </a:pPr>
            <a:r>
              <a:rPr lang="en-GB" sz="2400">
                <a:solidFill>
                  <a:srgbClr val="3D3D3D"/>
                </a:solidFill>
                <a:latin typeface="Gill Sans"/>
                <a:ea typeface="Gill Sans"/>
                <a:cs typeface="Gill Sans"/>
                <a:sym typeface="Gill Sans"/>
              </a:rPr>
              <a:t>                  </a:t>
            </a:r>
            <a:r>
              <a:rPr b="1" i="1" lang="en-GB" sz="2400">
                <a:solidFill>
                  <a:srgbClr val="3D3D3D"/>
                </a:solidFill>
                <a:latin typeface="Gill Sans"/>
                <a:ea typeface="Gill Sans"/>
                <a:cs typeface="Gill Sans"/>
                <a:sym typeface="Gill Sans"/>
              </a:rPr>
              <a:t>Word classes:  determiners, prepositions, conjunctions, nouns, adverbs, verbs,  pronouns, </a:t>
            </a:r>
            <a:endParaRPr>
              <a:solidFill>
                <a:srgbClr val="3D3D3D"/>
              </a:solidFill>
              <a:latin typeface="Gill Sans"/>
              <a:ea typeface="Gill Sans"/>
              <a:cs typeface="Gill Sans"/>
              <a:sym typeface="Gill Sans"/>
            </a:endParaRPr>
          </a:p>
          <a:p>
            <a:pPr indent="0" lvl="0" marL="0" rtl="0" algn="l">
              <a:lnSpc>
                <a:spcPct val="100000"/>
              </a:lnSpc>
              <a:spcBef>
                <a:spcPts val="1044"/>
              </a:spcBef>
              <a:spcAft>
                <a:spcPts val="0"/>
              </a:spcAft>
              <a:buClr>
                <a:schemeClr val="dk1"/>
              </a:buClr>
              <a:buSzPct val="92000"/>
              <a:buFont typeface="Arial"/>
              <a:buNone/>
            </a:pPr>
            <a:r>
              <a:rPr b="1" i="1" lang="en-GB" sz="2400">
                <a:solidFill>
                  <a:srgbClr val="3D3D3D"/>
                </a:solidFill>
                <a:latin typeface="Gill Sans"/>
                <a:ea typeface="Gill Sans"/>
                <a:cs typeface="Gill Sans"/>
                <a:sym typeface="Gill Sans"/>
              </a:rPr>
              <a:t>                  Tenses: past simple, present simple, past progressive, present progressive, past perfect, present perfect</a:t>
            </a:r>
            <a:endParaRPr>
              <a:solidFill>
                <a:srgbClr val="3D3D3D"/>
              </a:solidFill>
              <a:latin typeface="Gill Sans"/>
              <a:ea typeface="Gill Sans"/>
              <a:cs typeface="Gill Sans"/>
              <a:sym typeface="Gill Sans"/>
            </a:endParaRPr>
          </a:p>
          <a:p>
            <a:pPr indent="0" lvl="0" marL="0" rtl="0" algn="l">
              <a:lnSpc>
                <a:spcPct val="100000"/>
              </a:lnSpc>
              <a:spcBef>
                <a:spcPts val="1044"/>
              </a:spcBef>
              <a:spcAft>
                <a:spcPts val="0"/>
              </a:spcAft>
              <a:buClr>
                <a:schemeClr val="dk1"/>
              </a:buClr>
              <a:buSzPct val="92000"/>
              <a:buFont typeface="Arial"/>
              <a:buNone/>
            </a:pPr>
            <a:r>
              <a:rPr lang="en-GB" sz="2400">
                <a:solidFill>
                  <a:srgbClr val="3D3D3D"/>
                </a:solidFill>
                <a:latin typeface="Gill Sans"/>
                <a:ea typeface="Gill Sans"/>
                <a:cs typeface="Gill Sans"/>
                <a:sym typeface="Gill Sans"/>
              </a:rPr>
              <a:t>                  Grammarsaurus songs </a:t>
            </a:r>
            <a:endParaRPr>
              <a:solidFill>
                <a:srgbClr val="3D3D3D"/>
              </a:solidFill>
              <a:latin typeface="Gill Sans"/>
              <a:ea typeface="Gill Sans"/>
              <a:cs typeface="Gill Sans"/>
              <a:sym typeface="Gill Sans"/>
            </a:endParaRPr>
          </a:p>
          <a:p>
            <a:pPr indent="0" lvl="0" marL="0" rtl="0" algn="l">
              <a:lnSpc>
                <a:spcPct val="100000"/>
              </a:lnSpc>
              <a:spcBef>
                <a:spcPts val="1044"/>
              </a:spcBef>
              <a:spcAft>
                <a:spcPts val="0"/>
              </a:spcAft>
              <a:buClr>
                <a:schemeClr val="dk1"/>
              </a:buClr>
              <a:buSzPct val="92000"/>
              <a:buFont typeface="Arial"/>
              <a:buNone/>
            </a:pPr>
            <a:r>
              <a:rPr lang="en-GB" sz="2400">
                <a:solidFill>
                  <a:srgbClr val="3D3D3D"/>
                </a:solidFill>
                <a:latin typeface="Gill Sans"/>
                <a:ea typeface="Gill Sans"/>
                <a:cs typeface="Gill Sans"/>
                <a:sym typeface="Gill Sans"/>
              </a:rPr>
              <a:t>e.g. </a:t>
            </a:r>
            <a:r>
              <a:rPr lang="en-GB" sz="2400" u="sng">
                <a:solidFill>
                  <a:srgbClr val="828282"/>
                </a:solidFill>
                <a:latin typeface="Gill Sans"/>
                <a:ea typeface="Gill Sans"/>
                <a:cs typeface="Gill Sans"/>
                <a:sym typeface="Gill Sans"/>
                <a:hlinkClick r:id="rId8">
                  <a:extLst>
                    <a:ext uri="{A12FA001-AC4F-418D-AE19-62706E023703}">
                      <ahyp:hlinkClr val="tx"/>
                    </a:ext>
                  </a:extLst>
                </a:hlinkClick>
              </a:rPr>
              <a:t>https://www.youtube.com/watch?v=fhSXk0awQAA</a:t>
            </a:r>
            <a:endParaRPr sz="2400">
              <a:solidFill>
                <a:srgbClr val="3D3D3D"/>
              </a:solidFill>
              <a:latin typeface="Gill Sans"/>
              <a:ea typeface="Gill Sans"/>
              <a:cs typeface="Gill Sans"/>
              <a:sym typeface="Gill Sans"/>
            </a:endParaRPr>
          </a:p>
          <a:p>
            <a:pPr indent="0" lvl="0" marL="0" rtl="0" algn="l">
              <a:lnSpc>
                <a:spcPct val="100000"/>
              </a:lnSpc>
              <a:spcBef>
                <a:spcPts val="933"/>
              </a:spcBef>
              <a:spcAft>
                <a:spcPts val="0"/>
              </a:spcAft>
              <a:buClr>
                <a:schemeClr val="dk1"/>
              </a:buClr>
              <a:buSzPct val="91999"/>
              <a:buFont typeface="Arial"/>
              <a:buNone/>
            </a:pPr>
            <a:r>
              <a:t/>
            </a:r>
            <a:endParaRPr>
              <a:solidFill>
                <a:srgbClr val="3D3D3D"/>
              </a:solidFill>
              <a:latin typeface="Gill Sans"/>
              <a:ea typeface="Gill Sans"/>
              <a:cs typeface="Gill Sans"/>
              <a:sym typeface="Gill Sans"/>
            </a:endParaRPr>
          </a:p>
          <a:p>
            <a:pPr indent="0" lvl="0" marL="0" rtl="0" algn="l">
              <a:spcBef>
                <a:spcPts val="0"/>
              </a:spcBef>
              <a:spcAft>
                <a:spcPts val="120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9"/>
          <p:cNvSpPr txBox="1"/>
          <p:nvPr>
            <p:ph type="title"/>
          </p:nvPr>
        </p:nvSpPr>
        <p:spPr>
          <a:xfrm>
            <a:off x="311700" y="149775"/>
            <a:ext cx="8520600" cy="5727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Maths - What do this class need work on in particular?</a:t>
            </a:r>
            <a:endParaRPr/>
          </a:p>
        </p:txBody>
      </p:sp>
      <p:sp>
        <p:nvSpPr>
          <p:cNvPr id="94" name="Google Shape;94;p19"/>
          <p:cNvSpPr txBox="1"/>
          <p:nvPr>
            <p:ph idx="1" type="body"/>
          </p:nvPr>
        </p:nvSpPr>
        <p:spPr>
          <a:xfrm>
            <a:off x="311700" y="927150"/>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lnSpcReduction="10000"/>
          </a:bodyPr>
          <a:lstStyle/>
          <a:p>
            <a:pPr indent="0" lvl="0" marL="0" rtl="0" algn="l">
              <a:spcBef>
                <a:spcPts val="0"/>
              </a:spcBef>
              <a:spcAft>
                <a:spcPts val="0"/>
              </a:spcAft>
              <a:buNone/>
            </a:pPr>
            <a:r>
              <a:rPr b="1" lang="en-GB" u="sng"/>
              <a:t>Times table recall.</a:t>
            </a:r>
            <a:endParaRPr b="1" u="sng"/>
          </a:p>
          <a:p>
            <a:pPr indent="0" lvl="0" marL="0" rtl="0" algn="l">
              <a:spcBef>
                <a:spcPts val="1200"/>
              </a:spcBef>
              <a:spcAft>
                <a:spcPts val="1200"/>
              </a:spcAft>
              <a:buNone/>
            </a:pPr>
            <a:r>
              <a:rPr lang="en-GB"/>
              <a:t>They need speedy and instant times table recall as this speeds up so many other areas of maths!</a:t>
            </a:r>
            <a:endParaRPr/>
          </a:p>
        </p:txBody>
      </p:sp>
      <p:sp>
        <p:nvSpPr>
          <p:cNvPr id="95" name="Google Shape;95;p19"/>
          <p:cNvSpPr txBox="1"/>
          <p:nvPr>
            <p:ph idx="1" type="body"/>
          </p:nvPr>
        </p:nvSpPr>
        <p:spPr>
          <a:xfrm>
            <a:off x="3843900" y="927150"/>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b="1" lang="en-GB" u="sng"/>
              <a:t>Fractions</a:t>
            </a:r>
            <a:endParaRPr b="1" u="sng"/>
          </a:p>
          <a:p>
            <a:pPr indent="0" lvl="0" marL="0" rtl="0" algn="l">
              <a:spcBef>
                <a:spcPts val="1200"/>
              </a:spcBef>
              <a:spcAft>
                <a:spcPts val="1200"/>
              </a:spcAft>
              <a:buNone/>
            </a:pPr>
            <a:r>
              <a:rPr lang="en-GB"/>
              <a:t>Can they add, subtract, multiply and divide fractions with ease?</a:t>
            </a:r>
            <a:endParaRPr/>
          </a:p>
        </p:txBody>
      </p:sp>
      <p:sp>
        <p:nvSpPr>
          <p:cNvPr id="96" name="Google Shape;96;p19"/>
          <p:cNvSpPr/>
          <p:nvPr/>
        </p:nvSpPr>
        <p:spPr>
          <a:xfrm>
            <a:off x="6837275" y="1057950"/>
            <a:ext cx="1794900" cy="1515000"/>
          </a:xfrm>
          <a:prstGeom prst="lef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900"/>
              <a:t>We are yet to cover this in class, but it is always a topic that needs more time!</a:t>
            </a:r>
            <a:endParaRPr sz="900"/>
          </a:p>
        </p:txBody>
      </p:sp>
      <p:sp>
        <p:nvSpPr>
          <p:cNvPr id="97" name="Google Shape;97;p19"/>
          <p:cNvSpPr txBox="1"/>
          <p:nvPr>
            <p:ph idx="1" type="body"/>
          </p:nvPr>
        </p:nvSpPr>
        <p:spPr>
          <a:xfrm>
            <a:off x="311700" y="2908425"/>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92500"/>
          </a:bodyPr>
          <a:lstStyle/>
          <a:p>
            <a:pPr indent="0" lvl="0" marL="0" rtl="0" algn="l">
              <a:spcBef>
                <a:spcPts val="0"/>
              </a:spcBef>
              <a:spcAft>
                <a:spcPts val="0"/>
              </a:spcAft>
              <a:buNone/>
            </a:pPr>
            <a:r>
              <a:rPr b="1" lang="en-GB" u="sng"/>
              <a:t>Converting between fractions, decimals and percentages.</a:t>
            </a:r>
            <a:endParaRPr b="1" u="sng"/>
          </a:p>
          <a:p>
            <a:pPr indent="0" lvl="0" marL="0" rtl="0" algn="l">
              <a:spcBef>
                <a:spcPts val="1200"/>
              </a:spcBef>
              <a:spcAft>
                <a:spcPts val="1200"/>
              </a:spcAft>
              <a:buNone/>
            </a:pPr>
            <a:r>
              <a:rPr lang="en-GB"/>
              <a:t>Can they convert between these with ease. For example, do they know that 0.2 is ⅕ and 20%?</a:t>
            </a:r>
            <a:endParaRPr/>
          </a:p>
        </p:txBody>
      </p:sp>
      <p:sp>
        <p:nvSpPr>
          <p:cNvPr id="98" name="Google Shape;98;p19"/>
          <p:cNvSpPr txBox="1"/>
          <p:nvPr>
            <p:ph idx="1" type="body"/>
          </p:nvPr>
        </p:nvSpPr>
        <p:spPr>
          <a:xfrm>
            <a:off x="5413350" y="2908425"/>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b="1" lang="en-GB" u="sng"/>
              <a:t>Addition, Subtraction, Multiplication and Division.</a:t>
            </a:r>
            <a:endParaRPr b="1" u="sng"/>
          </a:p>
          <a:p>
            <a:pPr indent="0" lvl="0" marL="0" rtl="0" algn="l">
              <a:spcBef>
                <a:spcPts val="1200"/>
              </a:spcBef>
              <a:spcAft>
                <a:spcPts val="1200"/>
              </a:spcAft>
              <a:buNone/>
            </a:pPr>
            <a:r>
              <a:rPr lang="en-GB"/>
              <a:t>Can they use column addition, column subtraction, short/long multiplication and short/long division correctly </a:t>
            </a:r>
            <a:r>
              <a:rPr b="1" lang="en-GB"/>
              <a:t>every time correctly!</a:t>
            </a:r>
            <a:endParaRPr b="1"/>
          </a:p>
        </p:txBody>
      </p:sp>
      <p:sp>
        <p:nvSpPr>
          <p:cNvPr id="99" name="Google Shape;99;p19"/>
          <p:cNvSpPr/>
          <p:nvPr/>
        </p:nvSpPr>
        <p:spPr>
          <a:xfrm>
            <a:off x="3508900" y="3106150"/>
            <a:ext cx="1794900" cy="1515000"/>
          </a:xfrm>
          <a:prstGeom prst="lef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800"/>
              <a:t>Some of this was covered in year 5, but we move on to the percentages and </a:t>
            </a:r>
            <a:r>
              <a:rPr lang="en-GB" sz="800"/>
              <a:t>converting</a:t>
            </a:r>
            <a:r>
              <a:rPr lang="en-GB" sz="800"/>
              <a:t> between the three!</a:t>
            </a:r>
            <a:endParaRPr sz="8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20"/>
          <p:cNvSpPr txBox="1"/>
          <p:nvPr>
            <p:ph type="title"/>
          </p:nvPr>
        </p:nvSpPr>
        <p:spPr>
          <a:xfrm>
            <a:off x="311700" y="149775"/>
            <a:ext cx="8520600" cy="5727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Grammar - What do this class need work on in particular?</a:t>
            </a:r>
            <a:endParaRPr/>
          </a:p>
        </p:txBody>
      </p:sp>
      <p:sp>
        <p:nvSpPr>
          <p:cNvPr id="105" name="Google Shape;105;p20"/>
          <p:cNvSpPr txBox="1"/>
          <p:nvPr>
            <p:ph idx="1" type="body"/>
          </p:nvPr>
        </p:nvSpPr>
        <p:spPr>
          <a:xfrm>
            <a:off x="311700" y="927150"/>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70000" lnSpcReduction="20000"/>
          </a:bodyPr>
          <a:lstStyle/>
          <a:p>
            <a:pPr indent="0" lvl="0" marL="0" rtl="0" algn="l">
              <a:spcBef>
                <a:spcPts val="0"/>
              </a:spcBef>
              <a:spcAft>
                <a:spcPts val="0"/>
              </a:spcAft>
              <a:buNone/>
            </a:pPr>
            <a:r>
              <a:rPr b="1" lang="en-GB" u="sng"/>
              <a:t>Recalling different types of noun</a:t>
            </a:r>
            <a:endParaRPr b="1" u="sng"/>
          </a:p>
          <a:p>
            <a:pPr indent="0" lvl="0" marL="0" rtl="0" algn="l">
              <a:spcBef>
                <a:spcPts val="1200"/>
              </a:spcBef>
              <a:spcAft>
                <a:spcPts val="0"/>
              </a:spcAft>
              <a:buNone/>
            </a:pPr>
            <a:r>
              <a:rPr lang="en-GB"/>
              <a:t>They need to know the difference between a noun, proper noun, pronoun, abstract noun.</a:t>
            </a:r>
            <a:endParaRPr/>
          </a:p>
          <a:p>
            <a:pPr indent="0" lvl="0" marL="0" rtl="0" algn="l">
              <a:spcBef>
                <a:spcPts val="1200"/>
              </a:spcBef>
              <a:spcAft>
                <a:spcPts val="0"/>
              </a:spcAft>
              <a:buNone/>
            </a:pPr>
            <a:r>
              <a:rPr lang="en-GB" u="sng">
                <a:solidFill>
                  <a:schemeClr val="hlink"/>
                </a:solidFill>
                <a:hlinkClick r:id="rId3"/>
              </a:rPr>
              <a:t>https://www.twinkl.co.uk/resource/t2-e-253-types-of-nouns-display-poster-large</a:t>
            </a:r>
            <a:endParaRPr/>
          </a:p>
          <a:p>
            <a:pPr indent="0" lvl="0" marL="0" rtl="0" algn="l">
              <a:spcBef>
                <a:spcPts val="1200"/>
              </a:spcBef>
              <a:spcAft>
                <a:spcPts val="1200"/>
              </a:spcAft>
              <a:buNone/>
            </a:pPr>
            <a:r>
              <a:t/>
            </a:r>
            <a:endParaRPr/>
          </a:p>
        </p:txBody>
      </p:sp>
      <p:sp>
        <p:nvSpPr>
          <p:cNvPr id="106" name="Google Shape;106;p20"/>
          <p:cNvSpPr txBox="1"/>
          <p:nvPr>
            <p:ph idx="1" type="body"/>
          </p:nvPr>
        </p:nvSpPr>
        <p:spPr>
          <a:xfrm>
            <a:off x="3843900" y="927150"/>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b="1" lang="en-GB" u="sng"/>
              <a:t>Suffixes and Prefixes</a:t>
            </a:r>
            <a:endParaRPr b="1" u="sng"/>
          </a:p>
          <a:p>
            <a:pPr indent="0" lvl="0" marL="0" rtl="0" algn="l">
              <a:spcBef>
                <a:spcPts val="1200"/>
              </a:spcBef>
              <a:spcAft>
                <a:spcPts val="1200"/>
              </a:spcAft>
              <a:buNone/>
            </a:pPr>
            <a:r>
              <a:rPr lang="en-GB"/>
              <a:t>Do they know what suffixes and prefixes are and how to add them to root words? For example the ‘im’ in impossible is a prefix and changes the meaning of it.</a:t>
            </a:r>
            <a:endParaRPr/>
          </a:p>
        </p:txBody>
      </p:sp>
      <p:sp>
        <p:nvSpPr>
          <p:cNvPr id="107" name="Google Shape;107;p20"/>
          <p:cNvSpPr txBox="1"/>
          <p:nvPr>
            <p:ph idx="1" type="body"/>
          </p:nvPr>
        </p:nvSpPr>
        <p:spPr>
          <a:xfrm>
            <a:off x="311700" y="2908425"/>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lnSpcReduction="10000"/>
          </a:bodyPr>
          <a:lstStyle/>
          <a:p>
            <a:pPr indent="0" lvl="0" marL="0" rtl="0" algn="l">
              <a:spcBef>
                <a:spcPts val="0"/>
              </a:spcBef>
              <a:spcAft>
                <a:spcPts val="0"/>
              </a:spcAft>
              <a:buNone/>
            </a:pPr>
            <a:r>
              <a:rPr b="1" lang="en-GB" u="sng"/>
              <a:t>Root words</a:t>
            </a:r>
            <a:endParaRPr b="1" u="sng"/>
          </a:p>
          <a:p>
            <a:pPr indent="0" lvl="0" marL="0" rtl="0" algn="l">
              <a:spcBef>
                <a:spcPts val="1200"/>
              </a:spcBef>
              <a:spcAft>
                <a:spcPts val="1200"/>
              </a:spcAft>
              <a:buNone/>
            </a:pPr>
            <a:r>
              <a:rPr lang="en-GB"/>
              <a:t>Do they know the root words of a word? For example, do they know that the root word of graceful is grace?</a:t>
            </a:r>
            <a:endParaRPr/>
          </a:p>
        </p:txBody>
      </p:sp>
      <p:sp>
        <p:nvSpPr>
          <p:cNvPr id="108" name="Google Shape;108;p20"/>
          <p:cNvSpPr txBox="1"/>
          <p:nvPr>
            <p:ph idx="1" type="body"/>
          </p:nvPr>
        </p:nvSpPr>
        <p:spPr>
          <a:xfrm>
            <a:off x="3843900" y="2908425"/>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b="1" lang="en-GB" u="sng"/>
              <a:t>Changing active to passive, or passive to active</a:t>
            </a:r>
            <a:r>
              <a:rPr b="1" lang="en-GB" u="sng"/>
              <a:t>.</a:t>
            </a:r>
            <a:endParaRPr b="1" u="sng"/>
          </a:p>
          <a:p>
            <a:pPr indent="0" lvl="0" marL="0" rtl="0" algn="l">
              <a:spcBef>
                <a:spcPts val="1200"/>
              </a:spcBef>
              <a:spcAft>
                <a:spcPts val="1200"/>
              </a:spcAft>
              <a:buNone/>
            </a:pPr>
            <a:r>
              <a:rPr lang="en-GB"/>
              <a:t>Do they know the difference between active and passive? </a:t>
            </a:r>
            <a:r>
              <a:rPr lang="en-GB"/>
              <a:t>Can they change sentence from active to passive?</a:t>
            </a:r>
            <a:endParaRPr b="1"/>
          </a:p>
        </p:txBody>
      </p:sp>
      <p:sp>
        <p:nvSpPr>
          <p:cNvPr id="109" name="Google Shape;109;p20"/>
          <p:cNvSpPr/>
          <p:nvPr/>
        </p:nvSpPr>
        <p:spPr>
          <a:xfrm>
            <a:off x="7342300" y="2921375"/>
            <a:ext cx="1584900" cy="1763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000"/>
              <a:t>For example:</a:t>
            </a:r>
            <a:endParaRPr sz="1000"/>
          </a:p>
          <a:p>
            <a:pPr indent="0" lvl="0" marL="0" rtl="0" algn="ctr">
              <a:spcBef>
                <a:spcPts val="0"/>
              </a:spcBef>
              <a:spcAft>
                <a:spcPts val="0"/>
              </a:spcAft>
              <a:buNone/>
            </a:pPr>
            <a:r>
              <a:t/>
            </a:r>
            <a:endParaRPr sz="1000"/>
          </a:p>
          <a:p>
            <a:pPr indent="0" lvl="0" marL="0" rtl="0" algn="ctr">
              <a:spcBef>
                <a:spcPts val="0"/>
              </a:spcBef>
              <a:spcAft>
                <a:spcPts val="0"/>
              </a:spcAft>
              <a:buNone/>
            </a:pPr>
            <a:r>
              <a:rPr lang="en-GB" sz="1000"/>
              <a:t>Active: </a:t>
            </a:r>
            <a:endParaRPr sz="1000"/>
          </a:p>
          <a:p>
            <a:pPr indent="0" lvl="0" marL="0" rtl="0" algn="ctr">
              <a:spcBef>
                <a:spcPts val="0"/>
              </a:spcBef>
              <a:spcAft>
                <a:spcPts val="0"/>
              </a:spcAft>
              <a:buNone/>
            </a:pPr>
            <a:r>
              <a:rPr lang="en-GB" sz="1000"/>
              <a:t>The dog chewed the toy.</a:t>
            </a:r>
            <a:endParaRPr sz="1000"/>
          </a:p>
          <a:p>
            <a:pPr indent="0" lvl="0" marL="0" rtl="0" algn="ctr">
              <a:spcBef>
                <a:spcPts val="0"/>
              </a:spcBef>
              <a:spcAft>
                <a:spcPts val="0"/>
              </a:spcAft>
              <a:buNone/>
            </a:pPr>
            <a:r>
              <a:t/>
            </a:r>
            <a:endParaRPr sz="1000"/>
          </a:p>
          <a:p>
            <a:pPr indent="0" lvl="0" marL="0" rtl="0" algn="ctr">
              <a:spcBef>
                <a:spcPts val="0"/>
              </a:spcBef>
              <a:spcAft>
                <a:spcPts val="0"/>
              </a:spcAft>
              <a:buNone/>
            </a:pPr>
            <a:r>
              <a:rPr lang="en-GB" sz="1000"/>
              <a:t>Passive</a:t>
            </a:r>
            <a:endParaRPr sz="1000"/>
          </a:p>
          <a:p>
            <a:pPr indent="0" lvl="0" marL="0" rtl="0" algn="ctr">
              <a:spcBef>
                <a:spcPts val="0"/>
              </a:spcBef>
              <a:spcAft>
                <a:spcPts val="0"/>
              </a:spcAft>
              <a:buNone/>
            </a:pPr>
            <a:r>
              <a:rPr lang="en-GB" sz="1000"/>
              <a:t>The toy was chewed by the dog.</a:t>
            </a:r>
            <a:endParaRPr sz="1000"/>
          </a:p>
        </p:txBody>
      </p:sp>
      <p:sp>
        <p:nvSpPr>
          <p:cNvPr id="110" name="Google Shape;110;p20"/>
          <p:cNvSpPr/>
          <p:nvPr/>
        </p:nvSpPr>
        <p:spPr>
          <a:xfrm>
            <a:off x="6775125" y="3302100"/>
            <a:ext cx="753600" cy="225300"/>
          </a:xfrm>
          <a:prstGeom prst="righ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1"/>
          <p:cNvSpPr txBox="1"/>
          <p:nvPr>
            <p:ph type="title"/>
          </p:nvPr>
        </p:nvSpPr>
        <p:spPr>
          <a:xfrm>
            <a:off x="311700" y="149775"/>
            <a:ext cx="8520600" cy="5727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Reading - What do this class need work on in particular?</a:t>
            </a:r>
            <a:endParaRPr/>
          </a:p>
        </p:txBody>
      </p:sp>
      <p:sp>
        <p:nvSpPr>
          <p:cNvPr id="116" name="Google Shape;116;p21"/>
          <p:cNvSpPr txBox="1"/>
          <p:nvPr>
            <p:ph idx="1" type="body"/>
          </p:nvPr>
        </p:nvSpPr>
        <p:spPr>
          <a:xfrm>
            <a:off x="311700" y="927150"/>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62500"/>
          </a:bodyPr>
          <a:lstStyle/>
          <a:p>
            <a:pPr indent="0" lvl="0" marL="0" rtl="0" algn="l">
              <a:spcBef>
                <a:spcPts val="0"/>
              </a:spcBef>
              <a:spcAft>
                <a:spcPts val="0"/>
              </a:spcAft>
              <a:buNone/>
            </a:pPr>
            <a:r>
              <a:rPr b="1" lang="en-GB" u="sng"/>
              <a:t>Pace</a:t>
            </a:r>
            <a:endParaRPr b="1" u="sng"/>
          </a:p>
          <a:p>
            <a:pPr indent="0" lvl="0" marL="0" rtl="0" algn="l">
              <a:spcBef>
                <a:spcPts val="1200"/>
              </a:spcBef>
              <a:spcAft>
                <a:spcPts val="1200"/>
              </a:spcAft>
              <a:buNone/>
            </a:pPr>
            <a:r>
              <a:rPr lang="en-GB"/>
              <a:t>The children have to read three texts in the space of an hour and answer three lots of questions! For homework, time the children to read the text and answer the questions in under 20 minutes. Plenty of practice papers are available on Twinkl or to buy from TG Jones!</a:t>
            </a:r>
            <a:endParaRPr/>
          </a:p>
        </p:txBody>
      </p:sp>
      <p:sp>
        <p:nvSpPr>
          <p:cNvPr id="117" name="Google Shape;117;p21"/>
          <p:cNvSpPr txBox="1"/>
          <p:nvPr>
            <p:ph idx="1" type="body"/>
          </p:nvPr>
        </p:nvSpPr>
        <p:spPr>
          <a:xfrm>
            <a:off x="3843900" y="927150"/>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lnSpcReduction="10000"/>
          </a:bodyPr>
          <a:lstStyle/>
          <a:p>
            <a:pPr indent="0" lvl="0" marL="0" rtl="0" algn="l">
              <a:spcBef>
                <a:spcPts val="0"/>
              </a:spcBef>
              <a:spcAft>
                <a:spcPts val="0"/>
              </a:spcAft>
              <a:buNone/>
            </a:pPr>
            <a:r>
              <a:rPr b="1" lang="en-GB" u="sng"/>
              <a:t>Impressions</a:t>
            </a:r>
            <a:endParaRPr b="1" u="sng"/>
          </a:p>
          <a:p>
            <a:pPr indent="0" lvl="0" marL="0" rtl="0" algn="l">
              <a:spcBef>
                <a:spcPts val="1200"/>
              </a:spcBef>
              <a:spcAft>
                <a:spcPts val="1200"/>
              </a:spcAft>
              <a:buNone/>
            </a:pPr>
            <a:r>
              <a:rPr lang="en-GB"/>
              <a:t>Can they give impressions about what a character is like and give evidence from the text?</a:t>
            </a:r>
            <a:endParaRPr/>
          </a:p>
        </p:txBody>
      </p:sp>
      <p:sp>
        <p:nvSpPr>
          <p:cNvPr id="118" name="Google Shape;118;p21"/>
          <p:cNvSpPr txBox="1"/>
          <p:nvPr>
            <p:ph idx="1" type="body"/>
          </p:nvPr>
        </p:nvSpPr>
        <p:spPr>
          <a:xfrm>
            <a:off x="311700" y="2908425"/>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77500" lnSpcReduction="20000"/>
          </a:bodyPr>
          <a:lstStyle/>
          <a:p>
            <a:pPr indent="0" lvl="0" marL="0" rtl="0" algn="l">
              <a:spcBef>
                <a:spcPts val="0"/>
              </a:spcBef>
              <a:spcAft>
                <a:spcPts val="0"/>
              </a:spcAft>
              <a:buNone/>
            </a:pPr>
            <a:r>
              <a:rPr b="1" lang="en-GB" u="sng"/>
              <a:t>Effort</a:t>
            </a:r>
            <a:endParaRPr b="1" u="sng"/>
          </a:p>
          <a:p>
            <a:pPr indent="0" lvl="0" marL="0" rtl="0" algn="l">
              <a:spcBef>
                <a:spcPts val="1200"/>
              </a:spcBef>
              <a:spcAft>
                <a:spcPts val="1200"/>
              </a:spcAft>
              <a:buNone/>
            </a:pPr>
            <a:r>
              <a:rPr lang="en-GB"/>
              <a:t>Some children need to work on their focus and effort when it comes to reading. The more they put in to focus, the more they can get out of it! Make sure they have slept well and have eaten!</a:t>
            </a:r>
            <a:endParaRPr/>
          </a:p>
        </p:txBody>
      </p:sp>
      <p:sp>
        <p:nvSpPr>
          <p:cNvPr id="119" name="Google Shape;119;p21"/>
          <p:cNvSpPr txBox="1"/>
          <p:nvPr>
            <p:ph idx="1" type="body"/>
          </p:nvPr>
        </p:nvSpPr>
        <p:spPr>
          <a:xfrm>
            <a:off x="3843900" y="2908425"/>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b="1" lang="en-GB" u="sng"/>
              <a:t>3-mark questions</a:t>
            </a:r>
            <a:endParaRPr b="1" u="sng"/>
          </a:p>
          <a:p>
            <a:pPr indent="0" lvl="0" marL="0" rtl="0" algn="l">
              <a:spcBef>
                <a:spcPts val="1200"/>
              </a:spcBef>
              <a:spcAft>
                <a:spcPts val="1200"/>
              </a:spcAft>
              <a:buNone/>
            </a:pPr>
            <a:r>
              <a:rPr lang="en-GB"/>
              <a:t>Some children often avoid 3-mark questions. They seem big and scary. Break down these problems into small steps. Make a point and then give the evidence, then repeat.</a:t>
            </a:r>
            <a:endParaRPr b="1"/>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2"/>
          <p:cNvSpPr txBox="1"/>
          <p:nvPr>
            <p:ph type="title"/>
          </p:nvPr>
        </p:nvSpPr>
        <p:spPr>
          <a:xfrm>
            <a:off x="311700" y="149775"/>
            <a:ext cx="8520600" cy="5727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Writing - What do this class need work on in particular?</a:t>
            </a:r>
            <a:endParaRPr/>
          </a:p>
        </p:txBody>
      </p:sp>
      <p:sp>
        <p:nvSpPr>
          <p:cNvPr id="125" name="Google Shape;125;p22"/>
          <p:cNvSpPr txBox="1"/>
          <p:nvPr>
            <p:ph idx="1" type="body"/>
          </p:nvPr>
        </p:nvSpPr>
        <p:spPr>
          <a:xfrm>
            <a:off x="311700" y="927150"/>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47500"/>
          </a:bodyPr>
          <a:lstStyle/>
          <a:p>
            <a:pPr indent="0" lvl="0" marL="0" rtl="0" algn="l">
              <a:spcBef>
                <a:spcPts val="0"/>
              </a:spcBef>
              <a:spcAft>
                <a:spcPts val="0"/>
              </a:spcAft>
              <a:buNone/>
            </a:pPr>
            <a:r>
              <a:rPr b="1" lang="en-GB" u="sng"/>
              <a:t>Spelling</a:t>
            </a:r>
            <a:endParaRPr b="1" u="sng"/>
          </a:p>
          <a:p>
            <a:pPr indent="0" lvl="0" marL="0" rtl="0" algn="l">
              <a:spcBef>
                <a:spcPts val="1200"/>
              </a:spcBef>
              <a:spcAft>
                <a:spcPts val="0"/>
              </a:spcAft>
              <a:buNone/>
            </a:pPr>
            <a:r>
              <a:rPr lang="en-GB"/>
              <a:t>Practice the Year </a:t>
            </a:r>
            <a:r>
              <a:rPr lang="en-GB"/>
              <a:t>3/4</a:t>
            </a:r>
            <a:r>
              <a:rPr lang="en-GB"/>
              <a:t> and Year </a:t>
            </a:r>
            <a:r>
              <a:rPr lang="en-GB"/>
              <a:t>5/6</a:t>
            </a:r>
            <a:r>
              <a:rPr lang="en-GB"/>
              <a:t> spellings at home! </a:t>
            </a:r>
            <a:endParaRPr/>
          </a:p>
          <a:p>
            <a:pPr indent="0" lvl="0" marL="0" rtl="0" algn="l">
              <a:spcBef>
                <a:spcPts val="1200"/>
              </a:spcBef>
              <a:spcAft>
                <a:spcPts val="0"/>
              </a:spcAft>
              <a:buNone/>
            </a:pPr>
            <a:r>
              <a:rPr lang="en-GB" u="sng">
                <a:solidFill>
                  <a:schemeClr val="hlink"/>
                </a:solidFill>
                <a:hlinkClick r:id="rId3"/>
              </a:rPr>
              <a:t>https://cdn.oxfordowl.co.uk/2019/08/29/13/54/08/76f1443d-9b6d-4030-be0d-25fcfef01438/SpellingWordList_Y3-4.pdf</a:t>
            </a:r>
            <a:endParaRPr/>
          </a:p>
          <a:p>
            <a:pPr indent="0" lvl="0" marL="0" rtl="0" algn="l">
              <a:spcBef>
                <a:spcPts val="1200"/>
              </a:spcBef>
              <a:spcAft>
                <a:spcPts val="1200"/>
              </a:spcAft>
              <a:buNone/>
            </a:pPr>
            <a:r>
              <a:rPr lang="en-GB"/>
              <a:t>https://cdn.oxfordowl.co.uk/2019/08/29/13/56/09/5a42eb6a-f57f-4dc4-a66e-bd4c5e27e4b7/SpellingWordList_Y5-6.pdf</a:t>
            </a:r>
            <a:endParaRPr/>
          </a:p>
        </p:txBody>
      </p:sp>
      <p:sp>
        <p:nvSpPr>
          <p:cNvPr id="126" name="Google Shape;126;p22"/>
          <p:cNvSpPr txBox="1"/>
          <p:nvPr>
            <p:ph idx="1" type="body"/>
          </p:nvPr>
        </p:nvSpPr>
        <p:spPr>
          <a:xfrm>
            <a:off x="3843900" y="927150"/>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b="1" lang="en-GB" u="sng"/>
              <a:t>Checking</a:t>
            </a:r>
            <a:endParaRPr b="1" u="sng"/>
          </a:p>
          <a:p>
            <a:pPr indent="0" lvl="0" marL="0" rtl="0" algn="l">
              <a:spcBef>
                <a:spcPts val="1200"/>
              </a:spcBef>
              <a:spcAft>
                <a:spcPts val="1200"/>
              </a:spcAft>
              <a:buNone/>
            </a:pPr>
            <a:r>
              <a:rPr lang="en-GB"/>
              <a:t>Can they check their work for common errors! Capitals and full stops!</a:t>
            </a:r>
            <a:endParaRPr/>
          </a:p>
        </p:txBody>
      </p:sp>
      <p:sp>
        <p:nvSpPr>
          <p:cNvPr id="127" name="Google Shape;127;p22"/>
          <p:cNvSpPr txBox="1"/>
          <p:nvPr>
            <p:ph idx="1" type="body"/>
          </p:nvPr>
        </p:nvSpPr>
        <p:spPr>
          <a:xfrm>
            <a:off x="311700" y="2908425"/>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85000"/>
          </a:bodyPr>
          <a:lstStyle/>
          <a:p>
            <a:pPr indent="0" lvl="0" marL="0" rtl="0" algn="l">
              <a:spcBef>
                <a:spcPts val="0"/>
              </a:spcBef>
              <a:spcAft>
                <a:spcPts val="0"/>
              </a:spcAft>
              <a:buNone/>
            </a:pPr>
            <a:r>
              <a:rPr b="1" lang="en-GB" u="sng"/>
              <a:t>Does it make sense?</a:t>
            </a:r>
            <a:endParaRPr b="1" u="sng"/>
          </a:p>
          <a:p>
            <a:pPr indent="0" lvl="0" marL="0" rtl="0" algn="l">
              <a:spcBef>
                <a:spcPts val="1200"/>
              </a:spcBef>
              <a:spcAft>
                <a:spcPts val="1200"/>
              </a:spcAft>
              <a:buNone/>
            </a:pPr>
            <a:r>
              <a:rPr lang="en-GB"/>
              <a:t>Some children write their sentences and then don’t read them aloud to themselves. Is it </a:t>
            </a:r>
            <a:r>
              <a:rPr lang="en-GB"/>
              <a:t>coherent? Can you read it without getting confused?</a:t>
            </a:r>
            <a:endParaRPr/>
          </a:p>
        </p:txBody>
      </p:sp>
      <p:sp>
        <p:nvSpPr>
          <p:cNvPr id="128" name="Google Shape;128;p22"/>
          <p:cNvSpPr txBox="1"/>
          <p:nvPr>
            <p:ph idx="1" type="body"/>
          </p:nvPr>
        </p:nvSpPr>
        <p:spPr>
          <a:xfrm>
            <a:off x="3843900" y="2908425"/>
            <a:ext cx="3332100" cy="17766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lnSpcReduction="10000"/>
          </a:bodyPr>
          <a:lstStyle/>
          <a:p>
            <a:pPr indent="0" lvl="0" marL="0" rtl="0" algn="l">
              <a:spcBef>
                <a:spcPts val="0"/>
              </a:spcBef>
              <a:spcAft>
                <a:spcPts val="0"/>
              </a:spcAft>
              <a:buNone/>
            </a:pPr>
            <a:r>
              <a:rPr b="1" lang="en-GB" u="sng"/>
              <a:t>Write, write, write!</a:t>
            </a:r>
            <a:endParaRPr b="1" u="sng"/>
          </a:p>
          <a:p>
            <a:pPr indent="0" lvl="0" marL="0" rtl="0" algn="l">
              <a:spcBef>
                <a:spcPts val="1200"/>
              </a:spcBef>
              <a:spcAft>
                <a:spcPts val="1200"/>
              </a:spcAft>
              <a:buNone/>
            </a:pPr>
            <a:r>
              <a:rPr lang="en-GB"/>
              <a:t>Write short stories, diaries, recounts of the day together! It will be great bonding with your child and it will help your child!</a:t>
            </a:r>
            <a:endParaRPr b="1"/>
          </a:p>
        </p:txBody>
      </p:sp>
      <p:sp>
        <p:nvSpPr>
          <p:cNvPr id="129" name="Google Shape;129;p22"/>
          <p:cNvSpPr txBox="1"/>
          <p:nvPr>
            <p:ph idx="1" type="body"/>
          </p:nvPr>
        </p:nvSpPr>
        <p:spPr>
          <a:xfrm>
            <a:off x="7280125" y="927150"/>
            <a:ext cx="1623900" cy="37578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70000" lnSpcReduction="10000"/>
          </a:bodyPr>
          <a:lstStyle/>
          <a:p>
            <a:pPr indent="0" lvl="0" marL="0" rtl="0" algn="l">
              <a:spcBef>
                <a:spcPts val="0"/>
              </a:spcBef>
              <a:spcAft>
                <a:spcPts val="0"/>
              </a:spcAft>
              <a:buNone/>
            </a:pPr>
            <a:r>
              <a:rPr b="1" lang="en-GB" u="sng"/>
              <a:t>Good readers = good writers.</a:t>
            </a:r>
            <a:endParaRPr b="1" u="sng"/>
          </a:p>
          <a:p>
            <a:pPr indent="0" lvl="0" marL="0" rtl="0" algn="l">
              <a:spcBef>
                <a:spcPts val="1200"/>
              </a:spcBef>
              <a:spcAft>
                <a:spcPts val="1200"/>
              </a:spcAft>
              <a:buNone/>
            </a:pPr>
            <a:r>
              <a:rPr lang="en-GB"/>
              <a:t>good readers are almost always good writers because reading exposes you to style, structure, vocabulary, and rhythm, but being a great writer also requires active analysis of what you read and consistent writing practice, not just passive consumption.</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Posters - buy or print!</a:t>
            </a:r>
            <a:endParaRPr/>
          </a:p>
        </p:txBody>
      </p:sp>
      <p:pic>
        <p:nvPicPr>
          <p:cNvPr id="135" name="Google Shape;135;p23"/>
          <p:cNvPicPr preferRelativeResize="0"/>
          <p:nvPr/>
        </p:nvPicPr>
        <p:blipFill>
          <a:blip r:embed="rId3">
            <a:alphaModFix/>
          </a:blip>
          <a:stretch>
            <a:fillRect/>
          </a:stretch>
        </p:blipFill>
        <p:spPr>
          <a:xfrm>
            <a:off x="428272" y="1064450"/>
            <a:ext cx="2581900" cy="3776051"/>
          </a:xfrm>
          <a:prstGeom prst="rect">
            <a:avLst/>
          </a:prstGeom>
          <a:noFill/>
          <a:ln>
            <a:noFill/>
          </a:ln>
        </p:spPr>
      </p:pic>
      <p:pic>
        <p:nvPicPr>
          <p:cNvPr id="136" name="Google Shape;136;p23"/>
          <p:cNvPicPr preferRelativeResize="0"/>
          <p:nvPr/>
        </p:nvPicPr>
        <p:blipFill>
          <a:blip r:embed="rId4">
            <a:alphaModFix/>
          </a:blip>
          <a:stretch>
            <a:fillRect/>
          </a:stretch>
        </p:blipFill>
        <p:spPr>
          <a:xfrm>
            <a:off x="4063850" y="222225"/>
            <a:ext cx="3736875" cy="2103325"/>
          </a:xfrm>
          <a:prstGeom prst="rect">
            <a:avLst/>
          </a:prstGeom>
          <a:noFill/>
          <a:ln>
            <a:noFill/>
          </a:ln>
        </p:spPr>
      </p:pic>
      <p:pic>
        <p:nvPicPr>
          <p:cNvPr id="137" name="Google Shape;137;p23"/>
          <p:cNvPicPr preferRelativeResize="0"/>
          <p:nvPr/>
        </p:nvPicPr>
        <p:blipFill>
          <a:blip r:embed="rId5">
            <a:alphaModFix/>
          </a:blip>
          <a:stretch>
            <a:fillRect/>
          </a:stretch>
        </p:blipFill>
        <p:spPr>
          <a:xfrm>
            <a:off x="3162572" y="2477950"/>
            <a:ext cx="5026299" cy="25131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24"/>
          <p:cNvSpPr txBox="1"/>
          <p:nvPr>
            <p:ph type="title"/>
          </p:nvPr>
        </p:nvSpPr>
        <p:spPr>
          <a:xfrm>
            <a:off x="311700" y="445025"/>
            <a:ext cx="8520600" cy="5727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Resources</a:t>
            </a:r>
            <a:endParaRPr/>
          </a:p>
        </p:txBody>
      </p:sp>
      <p:sp>
        <p:nvSpPr>
          <p:cNvPr id="143" name="Google Shape;143;p24"/>
          <p:cNvSpPr txBox="1"/>
          <p:nvPr>
            <p:ph idx="1" type="body"/>
          </p:nvPr>
        </p:nvSpPr>
        <p:spPr>
          <a:xfrm>
            <a:off x="311700" y="1152475"/>
            <a:ext cx="8520600" cy="30690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85000" lnSpcReduction="20000"/>
          </a:bodyPr>
          <a:lstStyle/>
          <a:p>
            <a:pPr indent="0" lvl="0" marL="0" rtl="0" algn="l">
              <a:spcBef>
                <a:spcPts val="1200"/>
              </a:spcBef>
              <a:spcAft>
                <a:spcPts val="0"/>
              </a:spcAft>
              <a:buClr>
                <a:schemeClr val="dk1"/>
              </a:buClr>
              <a:buSzPct val="100000"/>
              <a:buFont typeface="Arial"/>
              <a:buNone/>
            </a:pPr>
            <a:r>
              <a:rPr b="1" lang="en-GB" sz="1100">
                <a:solidFill>
                  <a:schemeClr val="dk1"/>
                </a:solidFill>
              </a:rPr>
              <a:t>1. Twinkl</a:t>
            </a:r>
            <a:endParaRPr b="1" sz="1100">
              <a:solidFill>
                <a:schemeClr val="dk1"/>
              </a:solidFill>
            </a:endParaRPr>
          </a:p>
          <a:p>
            <a:pPr indent="-287972" lvl="0" marL="457200" rtl="0" algn="l">
              <a:spcBef>
                <a:spcPts val="1200"/>
              </a:spcBef>
              <a:spcAft>
                <a:spcPts val="0"/>
              </a:spcAft>
              <a:buClr>
                <a:schemeClr val="dk1"/>
              </a:buClr>
              <a:buSzPct val="100000"/>
              <a:buChar char="●"/>
            </a:pPr>
            <a:r>
              <a:rPr lang="en-GB" sz="1100">
                <a:solidFill>
                  <a:schemeClr val="dk1"/>
                </a:solidFill>
              </a:rPr>
              <a:t>A huge collection of Year 6 SATs practice worksheets, activity mats, revision packs and parent guides. Many resources are </a:t>
            </a:r>
            <a:r>
              <a:rPr i="1" lang="en-GB" sz="1100">
                <a:solidFill>
                  <a:schemeClr val="dk1"/>
                </a:solidFill>
              </a:rPr>
              <a:t>printable</a:t>
            </a:r>
            <a:r>
              <a:rPr lang="en-GB" sz="1100">
                <a:solidFill>
                  <a:schemeClr val="dk1"/>
                </a:solidFill>
              </a:rPr>
              <a:t> once you’ve created a (free or paid) account.</a:t>
            </a:r>
            <a:r>
              <a:rPr lang="en-GB" sz="1100">
                <a:solidFill>
                  <a:schemeClr val="dk1"/>
                </a:solidFill>
                <a:uFill>
                  <a:noFill/>
                </a:uFill>
                <a:hlinkClick r:id="rId3">
                  <a:extLst>
                    <a:ext uri="{A12FA001-AC4F-418D-AE19-62706E023703}">
                      <ahyp:hlinkClr val="tx"/>
                    </a:ext>
                  </a:extLst>
                </a:hlinkClick>
              </a:rPr>
              <a:t> </a:t>
            </a:r>
            <a:r>
              <a:rPr lang="en-GB" sz="1100" u="sng">
                <a:solidFill>
                  <a:schemeClr val="hlink"/>
                </a:solidFill>
                <a:hlinkClick r:id="rId4"/>
              </a:rPr>
              <a:t>Twinkl</a:t>
            </a:r>
            <a:br>
              <a:rPr lang="en-GB" sz="1100" u="sng">
                <a:solidFill>
                  <a:schemeClr val="hlink"/>
                </a:solidFill>
                <a:hlinkClick r:id="rId5"/>
              </a:rPr>
            </a:br>
            <a:endParaRPr sz="1100" u="sng">
              <a:solidFill>
                <a:schemeClr val="hlink"/>
              </a:solidFill>
            </a:endParaRPr>
          </a:p>
          <a:p>
            <a:pPr indent="0" lvl="0" marL="0" rtl="0" algn="l">
              <a:spcBef>
                <a:spcPts val="1200"/>
              </a:spcBef>
              <a:spcAft>
                <a:spcPts val="0"/>
              </a:spcAft>
              <a:buClr>
                <a:schemeClr val="dk1"/>
              </a:buClr>
              <a:buSzPct val="100000"/>
              <a:buFont typeface="Arial"/>
              <a:buNone/>
            </a:pPr>
            <a:r>
              <a:rPr b="1" lang="en-GB" sz="1100">
                <a:solidFill>
                  <a:schemeClr val="dk1"/>
                </a:solidFill>
              </a:rPr>
              <a:t>2. White Rose Maths (Home Learning &amp; Worksheets)</a:t>
            </a:r>
            <a:endParaRPr b="1" sz="1100">
              <a:solidFill>
                <a:schemeClr val="dk1"/>
              </a:solidFill>
            </a:endParaRPr>
          </a:p>
          <a:p>
            <a:pPr indent="-287972" lvl="0" marL="457200" rtl="0" algn="l">
              <a:spcBef>
                <a:spcPts val="1200"/>
              </a:spcBef>
              <a:spcAft>
                <a:spcPts val="0"/>
              </a:spcAft>
              <a:buClr>
                <a:schemeClr val="dk1"/>
              </a:buClr>
              <a:buSzPct val="100000"/>
              <a:buChar char="●"/>
            </a:pPr>
            <a:r>
              <a:rPr lang="en-GB" sz="1100">
                <a:solidFill>
                  <a:schemeClr val="dk1"/>
                </a:solidFill>
              </a:rPr>
              <a:t>Provides </a:t>
            </a:r>
            <a:r>
              <a:rPr i="1" lang="en-GB" sz="1100">
                <a:solidFill>
                  <a:schemeClr val="dk1"/>
                </a:solidFill>
              </a:rPr>
              <a:t>maths home-learning lessons and worksheets</a:t>
            </a:r>
            <a:r>
              <a:rPr lang="en-GB" sz="1100">
                <a:solidFill>
                  <a:schemeClr val="dk1"/>
                </a:solidFill>
              </a:rPr>
              <a:t> suitable for Year 6 and aligned with curriculum objectives, plus videos. Free downloadable worksheets are available for parents.</a:t>
            </a:r>
            <a:r>
              <a:rPr lang="en-GB" sz="1100">
                <a:solidFill>
                  <a:schemeClr val="dk1"/>
                </a:solidFill>
                <a:uFill>
                  <a:noFill/>
                </a:uFill>
                <a:hlinkClick r:id="rId6">
                  <a:extLst>
                    <a:ext uri="{A12FA001-AC4F-418D-AE19-62706E023703}">
                      <ahyp:hlinkClr val="tx"/>
                    </a:ext>
                  </a:extLst>
                </a:hlinkClick>
              </a:rPr>
              <a:t> </a:t>
            </a:r>
            <a:r>
              <a:rPr lang="en-GB" sz="1100" u="sng">
                <a:solidFill>
                  <a:schemeClr val="hlink"/>
                </a:solidFill>
                <a:hlinkClick r:id="rId7"/>
              </a:rPr>
              <a:t>whiteroseeducation.com+1</a:t>
            </a:r>
            <a:br>
              <a:rPr lang="en-GB" sz="1100" u="sng">
                <a:solidFill>
                  <a:schemeClr val="hlink"/>
                </a:solidFill>
                <a:hlinkClick r:id="rId8"/>
              </a:rPr>
            </a:br>
            <a:endParaRPr sz="1100" u="sng">
              <a:solidFill>
                <a:schemeClr val="hlink"/>
              </a:solidFill>
            </a:endParaRPr>
          </a:p>
          <a:p>
            <a:pPr indent="0" lvl="0" marL="0" rtl="0" algn="l">
              <a:spcBef>
                <a:spcPts val="1200"/>
              </a:spcBef>
              <a:spcAft>
                <a:spcPts val="0"/>
              </a:spcAft>
              <a:buClr>
                <a:schemeClr val="dk1"/>
              </a:buClr>
              <a:buSzPct val="100000"/>
              <a:buFont typeface="Arial"/>
              <a:buNone/>
            </a:pPr>
            <a:r>
              <a:rPr b="1" lang="en-GB" sz="1100">
                <a:solidFill>
                  <a:schemeClr val="dk1"/>
                </a:solidFill>
              </a:rPr>
              <a:t>3. BBC Bitesize (KS2 Section)</a:t>
            </a:r>
            <a:endParaRPr b="1" sz="1100">
              <a:solidFill>
                <a:schemeClr val="dk1"/>
              </a:solidFill>
            </a:endParaRPr>
          </a:p>
          <a:p>
            <a:pPr indent="-287972" lvl="0" marL="457200" rtl="0" algn="l">
              <a:spcBef>
                <a:spcPts val="1200"/>
              </a:spcBef>
              <a:spcAft>
                <a:spcPts val="0"/>
              </a:spcAft>
              <a:buClr>
                <a:schemeClr val="dk1"/>
              </a:buClr>
              <a:buSzPct val="100000"/>
              <a:buChar char="●"/>
            </a:pPr>
            <a:r>
              <a:rPr lang="en-GB" sz="1100">
                <a:solidFill>
                  <a:schemeClr val="dk1"/>
                </a:solidFill>
              </a:rPr>
              <a:t>A </a:t>
            </a:r>
            <a:r>
              <a:rPr i="1" lang="en-GB" sz="1100">
                <a:solidFill>
                  <a:schemeClr val="dk1"/>
                </a:solidFill>
              </a:rPr>
              <a:t>free educational hub</a:t>
            </a:r>
            <a:r>
              <a:rPr lang="en-GB" sz="1100">
                <a:solidFill>
                  <a:schemeClr val="dk1"/>
                </a:solidFill>
              </a:rPr>
              <a:t> with subject-specific revision, quizzes and activities for KS2 Maths and English that support SATs topics.</a:t>
            </a:r>
            <a:r>
              <a:rPr lang="en-GB" sz="1100">
                <a:solidFill>
                  <a:schemeClr val="dk1"/>
                </a:solidFill>
                <a:uFill>
                  <a:noFill/>
                </a:uFill>
                <a:hlinkClick r:id="rId9">
                  <a:extLst>
                    <a:ext uri="{A12FA001-AC4F-418D-AE19-62706E023703}">
                      <ahyp:hlinkClr val="tx"/>
                    </a:ext>
                  </a:extLst>
                </a:hlinkClick>
              </a:rPr>
              <a:t> </a:t>
            </a:r>
            <a:r>
              <a:rPr lang="en-GB" sz="1100" u="sng">
                <a:solidFill>
                  <a:schemeClr val="hlink"/>
                </a:solidFill>
                <a:hlinkClick r:id="rId10"/>
              </a:rPr>
              <a:t>Wikipedia</a:t>
            </a:r>
            <a:br>
              <a:rPr lang="en-GB" sz="1100" u="sng">
                <a:solidFill>
                  <a:schemeClr val="hlink"/>
                </a:solidFill>
                <a:hlinkClick r:id="rId11"/>
              </a:rPr>
            </a:br>
            <a:endParaRPr sz="1100" u="sng">
              <a:solidFill>
                <a:schemeClr val="hlink"/>
              </a:solidFill>
            </a:endParaRPr>
          </a:p>
          <a:p>
            <a:pPr indent="0" lvl="0" marL="0" rtl="0" algn="l">
              <a:spcBef>
                <a:spcPts val="1200"/>
              </a:spcBef>
              <a:spcAft>
                <a:spcPts val="0"/>
              </a:spcAft>
              <a:buClr>
                <a:schemeClr val="dk1"/>
              </a:buClr>
              <a:buSzPct val="100000"/>
              <a:buFont typeface="Arial"/>
              <a:buNone/>
            </a:pPr>
            <a:r>
              <a:rPr b="1" lang="en-GB" sz="1100">
                <a:solidFill>
                  <a:schemeClr val="dk1"/>
                </a:solidFill>
              </a:rPr>
              <a:t>4. YearSix.co.uk (Past Papers &amp; Practice)</a:t>
            </a:r>
            <a:endParaRPr b="1" sz="1100">
              <a:solidFill>
                <a:schemeClr val="dk1"/>
              </a:solidFill>
            </a:endParaRPr>
          </a:p>
          <a:p>
            <a:pPr indent="-287972" lvl="0" marL="457200" rtl="0" algn="l">
              <a:spcBef>
                <a:spcPts val="1200"/>
              </a:spcBef>
              <a:spcAft>
                <a:spcPts val="0"/>
              </a:spcAft>
              <a:buClr>
                <a:schemeClr val="dk1"/>
              </a:buClr>
              <a:buSzPct val="100000"/>
              <a:buChar char="●"/>
            </a:pPr>
            <a:r>
              <a:rPr lang="en-GB" sz="1100">
                <a:solidFill>
                  <a:schemeClr val="dk1"/>
                </a:solidFill>
              </a:rPr>
              <a:t>Offers </a:t>
            </a:r>
            <a:r>
              <a:rPr i="1" lang="en-GB" sz="1100">
                <a:solidFill>
                  <a:schemeClr val="dk1"/>
                </a:solidFill>
              </a:rPr>
              <a:t>Year 6 SATs past papers</a:t>
            </a:r>
            <a:r>
              <a:rPr lang="en-GB" sz="1100">
                <a:solidFill>
                  <a:schemeClr val="dk1"/>
                </a:solidFill>
              </a:rPr>
              <a:t> that parents can use for additional practice at home. </a:t>
            </a:r>
            <a:endParaRPr/>
          </a:p>
        </p:txBody>
      </p:sp>
      <p:sp>
        <p:nvSpPr>
          <p:cNvPr id="144" name="Google Shape;144;p24"/>
          <p:cNvSpPr txBox="1"/>
          <p:nvPr/>
        </p:nvSpPr>
        <p:spPr>
          <a:xfrm>
            <a:off x="932350" y="4343225"/>
            <a:ext cx="7334400" cy="6993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sz="1100">
                <a:solidFill>
                  <a:schemeClr val="dk2"/>
                </a:solidFill>
              </a:rPr>
              <a:t>We usually ask that parents don’t complete the past SATs papers as we do them in school, and it will give us an unrealistic view of their data. We have, however, completed the 2022 and 2023 papers, so feel free to use them again if you wish!</a:t>
            </a:r>
            <a:endParaRPr sz="1100">
              <a:solidFill>
                <a:schemeClr val="dk2"/>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5"/>
          <p:cNvSpPr txBox="1"/>
          <p:nvPr>
            <p:ph type="title"/>
          </p:nvPr>
        </p:nvSpPr>
        <p:spPr>
          <a:xfrm>
            <a:off x="311700" y="445025"/>
            <a:ext cx="8520600" cy="5727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Attending Booster Groups</a:t>
            </a:r>
            <a:endParaRPr/>
          </a:p>
        </p:txBody>
      </p:sp>
      <p:sp>
        <p:nvSpPr>
          <p:cNvPr id="150" name="Google Shape;150;p25"/>
          <p:cNvSpPr txBox="1"/>
          <p:nvPr>
            <p:ph idx="1" type="body"/>
          </p:nvPr>
        </p:nvSpPr>
        <p:spPr>
          <a:xfrm>
            <a:off x="311700" y="1152475"/>
            <a:ext cx="8520600" cy="3416400"/>
          </a:xfrm>
          <a:prstGeom prst="rect">
            <a:avLst/>
          </a:prstGeom>
          <a:ln cap="flat" cmpd="sng" w="38100">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0"/>
              </a:spcAft>
              <a:buNone/>
            </a:pPr>
            <a:r>
              <a:rPr lang="en-GB"/>
              <a:t>If your child has been invited to a booster group, please help by encouraging them to attend. </a:t>
            </a:r>
            <a:endParaRPr/>
          </a:p>
          <a:p>
            <a:pPr indent="0" lvl="0" marL="0" rtl="0" algn="l">
              <a:spcBef>
                <a:spcPts val="1200"/>
              </a:spcBef>
              <a:spcAft>
                <a:spcPts val="0"/>
              </a:spcAft>
              <a:buNone/>
            </a:pPr>
            <a:r>
              <a:rPr lang="en-GB"/>
              <a:t>Children who walk home have been known to walk back home instead of attending! </a:t>
            </a:r>
            <a:endParaRPr/>
          </a:p>
          <a:p>
            <a:pPr indent="0" lvl="0" marL="0" rtl="0" algn="l">
              <a:spcBef>
                <a:spcPts val="1200"/>
              </a:spcBef>
              <a:spcAft>
                <a:spcPts val="1200"/>
              </a:spcAft>
              <a:buNone/>
            </a:pPr>
            <a:r>
              <a:rPr lang="en-GB"/>
              <a:t>However, we understand if you really can’t attend due to work/time limitations!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6"/>
          <p:cNvSpPr txBox="1"/>
          <p:nvPr>
            <p:ph type="title"/>
          </p:nvPr>
        </p:nvSpPr>
        <p:spPr>
          <a:xfrm>
            <a:off x="435894" y="526617"/>
            <a:ext cx="8272200" cy="760200"/>
          </a:xfrm>
          <a:prstGeom prst="rect">
            <a:avLst/>
          </a:prstGeom>
          <a:noFill/>
          <a:ln>
            <a:noFill/>
          </a:ln>
        </p:spPr>
        <p:txBody>
          <a:bodyPr anchorCtr="0" anchor="b" bIns="34275" lIns="68575" spcFirstLastPara="1" rIns="68575" wrap="square" tIns="34275">
            <a:normAutofit/>
          </a:bodyPr>
          <a:lstStyle/>
          <a:p>
            <a:pPr indent="0" lvl="0" marL="0" rtl="0" algn="l">
              <a:spcBef>
                <a:spcPts val="0"/>
              </a:spcBef>
              <a:spcAft>
                <a:spcPts val="0"/>
              </a:spcAft>
              <a:buClr>
                <a:schemeClr val="lt1"/>
              </a:buClr>
              <a:buSzPts val="2100"/>
              <a:buFont typeface="Gill Sans"/>
              <a:buNone/>
            </a:pPr>
            <a:r>
              <a:rPr lang="en-GB"/>
              <a:t>IMPACT OF ATTENDANCE</a:t>
            </a:r>
            <a:endParaRPr/>
          </a:p>
        </p:txBody>
      </p:sp>
      <p:sp>
        <p:nvSpPr>
          <p:cNvPr id="156" name="Google Shape;156;p26"/>
          <p:cNvSpPr txBox="1"/>
          <p:nvPr>
            <p:ph idx="1" type="body"/>
          </p:nvPr>
        </p:nvSpPr>
        <p:spPr>
          <a:xfrm>
            <a:off x="435894" y="1635372"/>
            <a:ext cx="8272200" cy="3224100"/>
          </a:xfrm>
          <a:prstGeom prst="rect">
            <a:avLst/>
          </a:prstGeom>
          <a:noFill/>
          <a:ln>
            <a:noFill/>
          </a:ln>
        </p:spPr>
        <p:txBody>
          <a:bodyPr anchorCtr="0" anchor="ctr" bIns="34275" lIns="68575" spcFirstLastPara="1" rIns="68575" wrap="square" tIns="34275">
            <a:normAutofit fontScale="92500" lnSpcReduction="20000"/>
          </a:bodyPr>
          <a:lstStyle/>
          <a:p>
            <a:pPr indent="-221932" lvl="0" marL="228600" rtl="0" algn="l">
              <a:spcBef>
                <a:spcPts val="0"/>
              </a:spcBef>
              <a:spcAft>
                <a:spcPts val="0"/>
              </a:spcAft>
              <a:buSzPct val="93333"/>
              <a:buChar char="●"/>
            </a:pPr>
            <a:r>
              <a:rPr lang="en-GB" sz="1500"/>
              <a:t>Quotes taken from </a:t>
            </a:r>
            <a:r>
              <a:rPr lang="en-GB" sz="1500" u="sng">
                <a:solidFill>
                  <a:schemeClr val="hlink"/>
                </a:solidFill>
                <a:hlinkClick r:id="rId3"/>
              </a:rPr>
              <a:t>https://educationhub.blog.gov.uk/2023/05/school-attendance-important-risks-missing-day/</a:t>
            </a:r>
            <a:endParaRPr sz="1500"/>
          </a:p>
          <a:p>
            <a:pPr indent="-221932" lvl="0" marL="228600" rtl="0" algn="l">
              <a:spcBef>
                <a:spcPts val="800"/>
              </a:spcBef>
              <a:spcAft>
                <a:spcPts val="0"/>
              </a:spcAft>
              <a:buSzPct val="93333"/>
              <a:buChar char="●"/>
            </a:pPr>
            <a:r>
              <a:rPr lang="en-GB" sz="1500"/>
              <a:t>“Being in school is important to your child’s achievement, wellbeing, and wider development. </a:t>
            </a:r>
            <a:r>
              <a:rPr lang="en-GB" sz="1500" u="sng">
                <a:solidFill>
                  <a:schemeClr val="hlink"/>
                </a:solidFill>
                <a:hlinkClick r:id="rId4"/>
              </a:rPr>
              <a:t>Evidence</a:t>
            </a:r>
            <a:r>
              <a:rPr lang="en-GB" sz="1500"/>
              <a:t> shows that the students with the highest attendance throughout their time in school gain the best GCSE and A Level results.</a:t>
            </a:r>
            <a:r>
              <a:rPr lang="en-GB" sz="1500" u="sng">
                <a:solidFill>
                  <a:schemeClr val="hlink"/>
                </a:solidFill>
                <a:hlinkClick r:id="rId5"/>
              </a:rPr>
              <a:t>”</a:t>
            </a:r>
            <a:endParaRPr/>
          </a:p>
          <a:p>
            <a:pPr indent="-221932" lvl="0" marL="228600" rtl="0" algn="l">
              <a:spcBef>
                <a:spcPts val="800"/>
              </a:spcBef>
              <a:spcAft>
                <a:spcPts val="0"/>
              </a:spcAft>
              <a:buSzPct val="93333"/>
              <a:buChar char="●"/>
            </a:pPr>
            <a:r>
              <a:rPr lang="en-GB" sz="1500" u="sng">
                <a:solidFill>
                  <a:schemeClr val="hlink"/>
                </a:solidFill>
                <a:hlinkClick r:id="rId6"/>
              </a:rPr>
              <a:t>“Primary school</a:t>
            </a:r>
            <a:r>
              <a:rPr lang="en-GB" sz="1500"/>
              <a:t> children in Key Stage 2 who didn’t achieve the expected standard in reading, writing and maths missed on average four more days per school year than those whose performance exceeded the expected standard.”</a:t>
            </a:r>
            <a:endParaRPr/>
          </a:p>
          <a:p>
            <a:pPr indent="-221932" lvl="0" marL="228600" rtl="0" algn="l">
              <a:spcBef>
                <a:spcPts val="800"/>
              </a:spcBef>
              <a:spcAft>
                <a:spcPts val="0"/>
              </a:spcAft>
              <a:buSzPct val="93333"/>
              <a:buChar char="●"/>
            </a:pPr>
            <a:r>
              <a:rPr lang="en-GB" sz="1500"/>
              <a:t>“Data from 2019 shows that 84% of Key Stage 2 pupils who had 100% attendance achieved the expected standard, compared to 40% of pupils who were persistently absent across the key stage.”</a:t>
            </a:r>
            <a:endParaRPr/>
          </a:p>
          <a:p>
            <a:pPr indent="-221932" lvl="0" marL="228600" rtl="0" algn="l">
              <a:spcBef>
                <a:spcPts val="800"/>
              </a:spcBef>
              <a:spcAft>
                <a:spcPts val="0"/>
              </a:spcAft>
              <a:buSzPct val="93333"/>
              <a:buChar char="●"/>
            </a:pPr>
            <a:r>
              <a:rPr lang="en-GB" sz="1500"/>
              <a:t>The pace of learning is fast! If they miss a day they miss a crucial piece of learning making the next day more difficult. This can make children feel anxious about learning and makes completing their work more challenging.</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7"/>
          <p:cNvSpPr txBox="1"/>
          <p:nvPr>
            <p:ph type="title"/>
          </p:nvPr>
        </p:nvSpPr>
        <p:spPr>
          <a:xfrm>
            <a:off x="435894" y="161442"/>
            <a:ext cx="8272200" cy="760200"/>
          </a:xfrm>
          <a:prstGeom prst="rect">
            <a:avLst/>
          </a:prstGeom>
        </p:spPr>
        <p:txBody>
          <a:bodyPr anchorCtr="0" anchor="b" bIns="34275" lIns="68575" spcFirstLastPara="1" rIns="68575" wrap="square" tIns="34275">
            <a:normAutofit/>
          </a:bodyPr>
          <a:lstStyle/>
          <a:p>
            <a:pPr indent="0" lvl="0" marL="0" rtl="0" algn="l">
              <a:spcBef>
                <a:spcPts val="0"/>
              </a:spcBef>
              <a:spcAft>
                <a:spcPts val="0"/>
              </a:spcAft>
              <a:buNone/>
            </a:pPr>
            <a:r>
              <a:rPr lang="en-GB"/>
              <a:t>Access Arrangements</a:t>
            </a:r>
            <a:endParaRPr/>
          </a:p>
        </p:txBody>
      </p:sp>
      <p:sp>
        <p:nvSpPr>
          <p:cNvPr id="162" name="Google Shape;162;p27"/>
          <p:cNvSpPr txBox="1"/>
          <p:nvPr>
            <p:ph idx="1" type="body"/>
          </p:nvPr>
        </p:nvSpPr>
        <p:spPr>
          <a:xfrm>
            <a:off x="435900" y="1324600"/>
            <a:ext cx="8272200" cy="3655800"/>
          </a:xfrm>
          <a:prstGeom prst="rect">
            <a:avLst/>
          </a:prstGeom>
        </p:spPr>
        <p:txBody>
          <a:bodyPr anchorCtr="0" anchor="ctr" bIns="34275" lIns="68575" spcFirstLastPara="1" rIns="68575" wrap="square" tIns="34275">
            <a:normAutofit fontScale="62500" lnSpcReduction="10000"/>
          </a:bodyPr>
          <a:lstStyle/>
          <a:p>
            <a:pPr indent="0" lvl="0" marL="0" rtl="0" algn="l">
              <a:spcBef>
                <a:spcPts val="300"/>
              </a:spcBef>
              <a:spcAft>
                <a:spcPts val="0"/>
              </a:spcAft>
              <a:buNone/>
            </a:pPr>
            <a:r>
              <a:rPr lang="en-GB"/>
              <a:t>A child qualifies for 25% extra time in SATs if they have an Education, Health and Care (EHC) plan, or if a school applies for it due to a specific learning difficulty (like dyslexia, ADHD), disability, or temporary injury (e.g., a broken arm) that slows their working speed, preventing them from demonstrating their ability in the standard time. This is an "access arrangement" to level the playing field, not for general lower attainment.</a:t>
            </a:r>
            <a:endParaRPr/>
          </a:p>
          <a:p>
            <a:pPr indent="0" lvl="0" marL="0" rtl="0" algn="l">
              <a:spcBef>
                <a:spcPts val="500"/>
              </a:spcBef>
              <a:spcAft>
                <a:spcPts val="0"/>
              </a:spcAft>
              <a:buNone/>
            </a:pPr>
            <a:r>
              <a:t/>
            </a:r>
            <a:endParaRPr/>
          </a:p>
          <a:p>
            <a:pPr indent="0" lvl="0" marL="0" rtl="0" algn="l">
              <a:spcBef>
                <a:spcPts val="500"/>
              </a:spcBef>
              <a:spcAft>
                <a:spcPts val="0"/>
              </a:spcAft>
              <a:buNone/>
            </a:pPr>
            <a:r>
              <a:rPr lang="en-GB"/>
              <a:t>A child with extra time still needs to be reminded use their extra time wisely. I have found some children with extra time rush to keep up with the rest of the cohort, but this is at a detriment to them! They need to know to take their time and not rush, but also keep the pace - a difficult thing to do!</a:t>
            </a:r>
            <a:endParaRPr/>
          </a:p>
          <a:p>
            <a:pPr indent="0" lvl="0" marL="0" rtl="0" algn="l">
              <a:spcBef>
                <a:spcPts val="500"/>
              </a:spcBef>
              <a:spcAft>
                <a:spcPts val="0"/>
              </a:spcAft>
              <a:buNone/>
            </a:pPr>
            <a:r>
              <a:t/>
            </a:r>
            <a:endParaRPr/>
          </a:p>
          <a:p>
            <a:pPr indent="0" lvl="0" marL="0" rtl="0" algn="l">
              <a:spcBef>
                <a:spcPts val="500"/>
              </a:spcBef>
              <a:spcAft>
                <a:spcPts val="0"/>
              </a:spcAft>
              <a:buNone/>
            </a:pPr>
            <a:r>
              <a:rPr lang="en-GB"/>
              <a:t>Some children may have their work transcribed for them if their handwriting is particularly poor (even if they have been told this, they still should be working on improving their handwriting!).</a:t>
            </a:r>
            <a:endParaRPr/>
          </a:p>
          <a:p>
            <a:pPr indent="0" lvl="0" marL="0" rtl="0" algn="l">
              <a:spcBef>
                <a:spcPts val="500"/>
              </a:spcBef>
              <a:spcAft>
                <a:spcPts val="0"/>
              </a:spcAft>
              <a:buNone/>
            </a:pPr>
            <a:r>
              <a:t/>
            </a:r>
            <a:endParaRPr/>
          </a:p>
          <a:p>
            <a:pPr indent="0" lvl="0" marL="0" rtl="0" algn="l">
              <a:spcBef>
                <a:spcPts val="500"/>
              </a:spcBef>
              <a:spcAft>
                <a:spcPts val="0"/>
              </a:spcAft>
              <a:buNone/>
            </a:pPr>
            <a:r>
              <a:rPr lang="en-GB"/>
              <a:t>Children with extra time may be placed in a different room to the rest of the class so that they aren’t disturbed - this is staffing dependent!</a:t>
            </a:r>
            <a:endParaRPr/>
          </a:p>
          <a:p>
            <a:pPr indent="0" lvl="0" marL="0" rtl="0" algn="l">
              <a:spcBef>
                <a:spcPts val="500"/>
              </a:spcBef>
              <a:spcAft>
                <a:spcPts val="0"/>
              </a:spcAft>
              <a:buNone/>
            </a:pPr>
            <a:r>
              <a:t/>
            </a:r>
            <a:endParaRPr/>
          </a:p>
          <a:p>
            <a:pPr indent="0" lvl="0" marL="0" rtl="0" algn="l">
              <a:spcBef>
                <a:spcPts val="500"/>
              </a:spcBef>
              <a:spcAft>
                <a:spcPts val="500"/>
              </a:spcAft>
              <a:buNone/>
            </a:pPr>
            <a:r>
              <a:rPr lang="en-GB"/>
              <a:t>Some children who struggle to focus may also be placed in different rooms - this is not an access arrangement as such, more an adjustment/</a:t>
            </a:r>
            <a:r>
              <a:rPr lang="en-GB"/>
              <a:t>accommodation</a:t>
            </a:r>
            <a:r>
              <a:rPr lang="en-GB"/>
              <a:t>. This is staffing dependent.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28"/>
          <p:cNvSpPr txBox="1"/>
          <p:nvPr>
            <p:ph type="title"/>
          </p:nvPr>
        </p:nvSpPr>
        <p:spPr>
          <a:xfrm>
            <a:off x="326920" y="394963"/>
            <a:ext cx="6204300" cy="570300"/>
          </a:xfrm>
          <a:prstGeom prst="rect">
            <a:avLst/>
          </a:prstGeom>
          <a:noFill/>
          <a:ln>
            <a:noFill/>
          </a:ln>
        </p:spPr>
        <p:txBody>
          <a:bodyPr anchorCtr="0" anchor="b" bIns="34275" lIns="68575" spcFirstLastPara="1" rIns="68575" wrap="square" tIns="34275">
            <a:normAutofit/>
          </a:bodyPr>
          <a:lstStyle/>
          <a:p>
            <a:pPr indent="0" lvl="0" marL="0" rtl="0" algn="l">
              <a:spcBef>
                <a:spcPts val="0"/>
              </a:spcBef>
              <a:spcAft>
                <a:spcPts val="0"/>
              </a:spcAft>
              <a:buClr>
                <a:schemeClr val="lt1"/>
              </a:buClr>
              <a:buSzPts val="2100"/>
              <a:buFont typeface="Gill Sans"/>
              <a:buNone/>
            </a:pPr>
            <a:r>
              <a:rPr lang="en-GB"/>
              <a:t>POST SATS</a:t>
            </a:r>
            <a:endParaRPr/>
          </a:p>
        </p:txBody>
      </p:sp>
      <p:sp>
        <p:nvSpPr>
          <p:cNvPr id="168" name="Google Shape;168;p28"/>
          <p:cNvSpPr txBox="1"/>
          <p:nvPr>
            <p:ph idx="1" type="body"/>
          </p:nvPr>
        </p:nvSpPr>
        <p:spPr>
          <a:xfrm>
            <a:off x="326920" y="1482929"/>
            <a:ext cx="6204300" cy="2069100"/>
          </a:xfrm>
          <a:prstGeom prst="rect">
            <a:avLst/>
          </a:prstGeom>
          <a:noFill/>
          <a:ln>
            <a:noFill/>
          </a:ln>
        </p:spPr>
        <p:txBody>
          <a:bodyPr anchorCtr="0" anchor="ctr" bIns="34275" lIns="68575" spcFirstLastPara="1" rIns="68575" wrap="square" tIns="34275">
            <a:normAutofit fontScale="47500" lnSpcReduction="10000"/>
          </a:bodyPr>
          <a:lstStyle/>
          <a:p>
            <a:pPr indent="-198896" lvl="0" marL="228600" rtl="0" algn="l">
              <a:spcBef>
                <a:spcPts val="0"/>
              </a:spcBef>
              <a:spcAft>
                <a:spcPts val="0"/>
              </a:spcAft>
              <a:buSzPct val="95973"/>
              <a:buChar char="●"/>
            </a:pPr>
            <a:r>
              <a:rPr lang="en-GB" sz="2483"/>
              <a:t>A celebration! </a:t>
            </a:r>
            <a:endParaRPr sz="2483"/>
          </a:p>
          <a:p>
            <a:pPr indent="-183815" lvl="0" marL="228600" rtl="0" algn="l">
              <a:spcBef>
                <a:spcPts val="0"/>
              </a:spcBef>
              <a:spcAft>
                <a:spcPts val="0"/>
              </a:spcAft>
              <a:buSzPct val="75841"/>
              <a:buChar char="●"/>
            </a:pPr>
            <a:r>
              <a:rPr lang="en-GB" sz="2483"/>
              <a:t>Min-y-Don</a:t>
            </a:r>
            <a:endParaRPr sz="2483"/>
          </a:p>
          <a:p>
            <a:pPr indent="-198896" lvl="0" marL="228600" rtl="0" algn="l">
              <a:spcBef>
                <a:spcPts val="800"/>
              </a:spcBef>
              <a:spcAft>
                <a:spcPts val="0"/>
              </a:spcAft>
              <a:buSzPct val="95973"/>
              <a:buChar char="●"/>
            </a:pPr>
            <a:r>
              <a:rPr lang="en-GB" sz="2483"/>
              <a:t>Transition meetings with Secondary Schools</a:t>
            </a:r>
            <a:endParaRPr sz="2483"/>
          </a:p>
          <a:p>
            <a:pPr indent="-198896" lvl="0" marL="228600" rtl="0" algn="l">
              <a:spcBef>
                <a:spcPts val="800"/>
              </a:spcBef>
              <a:spcAft>
                <a:spcPts val="0"/>
              </a:spcAft>
              <a:buSzPct val="95973"/>
              <a:buChar char="●"/>
            </a:pPr>
            <a:r>
              <a:rPr lang="en-GB" sz="2483"/>
              <a:t>The end of year Mass and Assembly</a:t>
            </a:r>
            <a:endParaRPr sz="2483"/>
          </a:p>
          <a:p>
            <a:pPr indent="-198896" lvl="0" marL="228600" rtl="0" algn="l">
              <a:spcBef>
                <a:spcPts val="800"/>
              </a:spcBef>
              <a:spcAft>
                <a:spcPts val="0"/>
              </a:spcAft>
              <a:buSzPct val="95973"/>
              <a:buChar char="●"/>
            </a:pPr>
            <a:r>
              <a:rPr lang="en-GB" sz="2483"/>
              <a:t>PSHE – preparation for transition</a:t>
            </a:r>
            <a:endParaRPr sz="2483"/>
          </a:p>
          <a:p>
            <a:pPr indent="-198896" lvl="0" marL="228600" rtl="0" algn="l">
              <a:spcBef>
                <a:spcPts val="800"/>
              </a:spcBef>
              <a:spcAft>
                <a:spcPts val="0"/>
              </a:spcAft>
              <a:buSzPct val="95973"/>
              <a:buChar char="●"/>
            </a:pPr>
            <a:r>
              <a:rPr lang="en-GB" sz="2483"/>
              <a:t>Completing the curriculum</a:t>
            </a:r>
            <a:endParaRPr sz="2483"/>
          </a:p>
          <a:p>
            <a:pPr indent="0" lvl="0" marL="0" rtl="0" algn="l">
              <a:spcBef>
                <a:spcPts val="700"/>
              </a:spcBef>
              <a:spcAft>
                <a:spcPts val="0"/>
              </a:spcAft>
              <a:buSzPct val="66666"/>
              <a:buNone/>
            </a:pPr>
            <a:r>
              <a:t/>
            </a:r>
            <a:endParaRPr/>
          </a:p>
          <a:p>
            <a:pPr indent="-152400" lvl="0" marL="228600" rtl="0" algn="l">
              <a:spcBef>
                <a:spcPts val="700"/>
              </a:spcBef>
              <a:spcAft>
                <a:spcPts val="0"/>
              </a:spcAft>
              <a:buSzPct val="66666"/>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29"/>
          <p:cNvSpPr txBox="1"/>
          <p:nvPr>
            <p:ph type="title"/>
          </p:nvPr>
        </p:nvSpPr>
        <p:spPr>
          <a:xfrm>
            <a:off x="435894" y="526617"/>
            <a:ext cx="8272200" cy="760200"/>
          </a:xfrm>
          <a:prstGeom prst="rect">
            <a:avLst/>
          </a:prstGeom>
        </p:spPr>
        <p:txBody>
          <a:bodyPr anchorCtr="0" anchor="b" bIns="34275" lIns="68575" spcFirstLastPara="1" rIns="68575" wrap="square" tIns="34275">
            <a:normAutofit/>
          </a:bodyPr>
          <a:lstStyle/>
          <a:p>
            <a:pPr indent="0" lvl="0" marL="0" rtl="0" algn="l">
              <a:spcBef>
                <a:spcPts val="0"/>
              </a:spcBef>
              <a:spcAft>
                <a:spcPts val="0"/>
              </a:spcAft>
              <a:buNone/>
            </a:pPr>
            <a:r>
              <a:rPr lang="en-GB"/>
              <a:t>Questions</a:t>
            </a:r>
            <a:endParaRPr/>
          </a:p>
        </p:txBody>
      </p:sp>
      <p:sp>
        <p:nvSpPr>
          <p:cNvPr id="174" name="Google Shape;174;p29"/>
          <p:cNvSpPr txBox="1"/>
          <p:nvPr>
            <p:ph idx="1" type="body"/>
          </p:nvPr>
        </p:nvSpPr>
        <p:spPr>
          <a:xfrm>
            <a:off x="435894" y="1635372"/>
            <a:ext cx="8272200" cy="2758800"/>
          </a:xfrm>
          <a:prstGeom prst="rect">
            <a:avLst/>
          </a:prstGeom>
        </p:spPr>
        <p:txBody>
          <a:bodyPr anchorCtr="0" anchor="ctr" bIns="34275" lIns="68575" spcFirstLastPara="1" rIns="68575" wrap="square" tIns="34275">
            <a:normAutofit/>
          </a:bodyPr>
          <a:lstStyle/>
          <a:p>
            <a:pPr indent="0" lvl="0" marL="0" rtl="0" algn="l">
              <a:spcBef>
                <a:spcPts val="300"/>
              </a:spcBef>
              <a:spcAft>
                <a:spcPts val="0"/>
              </a:spcAft>
              <a:buNone/>
            </a:pPr>
            <a:r>
              <a:rPr lang="en-GB"/>
              <a:t>If you have specific questions pertaining to your child, feel free to ask me now if it is quick! </a:t>
            </a:r>
            <a:endParaRPr/>
          </a:p>
          <a:p>
            <a:pPr indent="0" lvl="0" marL="0" rtl="0" algn="l">
              <a:spcBef>
                <a:spcPts val="500"/>
              </a:spcBef>
              <a:spcAft>
                <a:spcPts val="0"/>
              </a:spcAft>
              <a:buNone/>
            </a:pPr>
            <a:r>
              <a:t/>
            </a:r>
            <a:endParaRPr/>
          </a:p>
          <a:p>
            <a:pPr indent="0" lvl="0" marL="0" rtl="0" algn="l">
              <a:spcBef>
                <a:spcPts val="500"/>
              </a:spcBef>
              <a:spcAft>
                <a:spcPts val="0"/>
              </a:spcAft>
              <a:buNone/>
            </a:pPr>
            <a:r>
              <a:rPr lang="en-GB"/>
              <a:t>If you wish for a more in depth conversation, please let me know so that we can arrange a time.</a:t>
            </a:r>
            <a:endParaRPr/>
          </a:p>
          <a:p>
            <a:pPr indent="0" lvl="0" marL="0" rtl="0" algn="l">
              <a:spcBef>
                <a:spcPts val="500"/>
              </a:spcBef>
              <a:spcAft>
                <a:spcPts val="5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