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82" r:id="rId5"/>
    <p:sldId id="351" r:id="rId6"/>
    <p:sldId id="340" r:id="rId7"/>
    <p:sldId id="353" r:id="rId8"/>
    <p:sldId id="332" r:id="rId9"/>
    <p:sldId id="344" r:id="rId10"/>
    <p:sldId id="345" r:id="rId11"/>
    <p:sldId id="346" r:id="rId12"/>
    <p:sldId id="348" r:id="rId13"/>
    <p:sldId id="35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06D229-8ED0-479D-B9AE-272D2F5A243E}" v="16" dt="2025-11-04T08:48:09.5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0"/>
  </p:normalViewPr>
  <p:slideViewPr>
    <p:cSldViewPr snapToGrid="0">
      <p:cViewPr varScale="1">
        <p:scale>
          <a:sx n="60" d="100"/>
          <a:sy n="60" d="100"/>
        </p:scale>
        <p:origin x="88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C6BF4F-3004-4226-B179-A94B475BFD6D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E31A3-A1B6-43D3-B7AB-D483BB15A7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621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D0715-A9DF-6A4B-A2DE-BD669A2B41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08B71A-00E1-534E-A397-189F392F3D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51CEB-D7EB-9C42-BEFB-1F399C161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9E892B-3A6B-1C46-AFF4-97D0C5E1D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FC7E7D-0000-0242-BD3D-0CE2497EA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587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482E0-E880-B147-86B8-76B21B552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942465-2094-D042-B872-231FBD4A62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FA753A-F881-C647-AE05-25E4DF40A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094039-0AEB-7E41-A842-C7D033CFB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CD60D-C483-2541-8620-A6F4A489F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880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66C92-0977-5D47-9C0C-0366A4600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019B07-C10E-154A-B1F9-5E059695C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335743-6E57-7F4D-BF2A-D54CC045E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E48F93-FEF0-2A4F-828F-0391F7CBD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A9C4F4-DB43-524D-BF5C-300A9776F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13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0FE75-0459-DF4E-A808-75CF0C700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41254D-AD6C-9D49-B1E3-684AD8C9F0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2C09B8-E5F2-A64C-B313-484EE63CF5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3EB75E-958D-DF4A-8152-739CBC86D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11C32D-38CB-9846-882F-2649F565E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C42B6B-0242-D540-B8E8-A8F1E8F51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206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E4BA9-D13C-1B4C-AC60-ACEB5DBA9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8BBD4B-DB6C-CD42-BF87-5D5E13DDC5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572C1D-3FB0-C44E-B61F-577A579C80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CFFEFF-B499-6E41-86FF-B4DBD0EE05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923BB7-94AD-E444-9F61-C1C48AEF73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050070-74A2-754F-BBD6-E6AF3C994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C58370-FEB2-4743-BEC7-0C63F7939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9C2A7E-94C9-5C40-B4CA-348C8D2C0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778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DBB7F-C82B-C849-95E6-0F211AC64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73236A-96E6-394F-B933-3AE3BD7B0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0FC55-CA55-384A-A70D-602742347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1FC2A8-1F7E-E340-AF92-3E411913F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807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44DF65-D131-A440-8622-12D912296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0F9C69-34A9-C240-8EA1-5DDED9D77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435BB9-A5A8-C147-BC6D-D1EC97608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326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BD36C-918B-9444-9FBB-2EF80FF4E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786D0-10D7-D644-A247-912C4F507D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D3615C-C3BB-C541-B0CE-0F71B9A4A0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03AED0-73B6-4947-B1F2-534108F59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7EC3AB-AD99-194D-AE57-4759EB1ED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568093-4BF8-C044-A705-842BA357D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65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5FBB5-D269-4944-84CA-74E150902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297F60-E142-2647-81C1-C02CF65800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467842-F983-B24E-9031-12BCD67FB6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20027D-0374-6A4B-B9A1-6C17D34F8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89FDF4-C24C-5541-A846-3D8303551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94E049-E884-1A49-A9C3-8FC04405C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164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82462-FF8A-2D47-AFEE-5038FD65C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B7BE17-1FE7-9C45-BD64-55202277D4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C6D8C5-CAC2-A348-B831-FE69265FE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4B347-8F2C-8342-A679-C0620C7C2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9BF4A1-05F1-A44F-8A34-A855A9DB3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018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8EAA04-EC6E-DD4A-9EF4-B30DAD0D43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92C04-CC83-DE44-8951-AE5CEA8D5D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68605-651A-8843-B407-5B220A5DA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D75DB-4E18-F644-8608-6ED3DE5D5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1CFA90-803F-5B44-BAF5-B4E8F64D9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121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6135C9-4873-FC40-8607-A9B425A44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DC3540-F752-0342-91B4-A5AC9BE129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D214E-D9B4-DD42-BD84-FBA5EA1DAF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16486-BABA-5E4B-8AD0-F74FE56D708D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154AD9-F337-A64E-BE51-663F3F272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0480FC-44A5-B844-94FF-E019C2E8D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1FDDB-1124-CA4F-9A4D-BF9D6943F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028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D9994-0D0C-4549-B874-9B539232D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77" y="2576866"/>
            <a:ext cx="6194953" cy="37854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9600" b="1" dirty="0">
                <a:solidFill>
                  <a:srgbClr val="002060"/>
                </a:solidFill>
              </a:rPr>
              <a:t>Holy Communion</a:t>
            </a:r>
          </a:p>
          <a:p>
            <a:pPr marL="0" indent="0">
              <a:buNone/>
            </a:pPr>
            <a:r>
              <a:rPr lang="en-GB" sz="9600" b="1" dirty="0">
                <a:solidFill>
                  <a:srgbClr val="002060"/>
                </a:solidFill>
              </a:rPr>
              <a:t>2026</a:t>
            </a:r>
            <a:endParaRPr lang="en-US" sz="9600" b="1" dirty="0">
              <a:solidFill>
                <a:srgbClr val="002060"/>
              </a:solidFill>
            </a:endParaRP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F5631F73-2677-4C14-9332-ED92C2274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8" y="213756"/>
            <a:ext cx="5366979" cy="652083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4BC8D-F481-DE4A-BF58-581A15B0A75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77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644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6270" y="2268186"/>
            <a:ext cx="3099460" cy="1695203"/>
          </a:xfrm>
        </p:spPr>
        <p:txBody>
          <a:bodyPr>
            <a:normAutofit/>
          </a:bodyPr>
          <a:lstStyle/>
          <a:p>
            <a:pPr algn="ctr"/>
            <a:r>
              <a:rPr lang="en-GB" sz="8000" b="1" i="1" dirty="0">
                <a:solidFill>
                  <a:srgbClr val="002060"/>
                </a:solidFill>
              </a:rPr>
              <a:t>Prayer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502218-3E9A-4E49-8D13-C45466D4B93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77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Free First Holy Communion Clip Art - FeltMagnet">
            <a:extLst>
              <a:ext uri="{FF2B5EF4-FFF2-40B4-BE49-F238E27FC236}">
                <a16:creationId xmlns:a16="http://schemas.microsoft.com/office/drawing/2014/main" id="{2C8D8902-61BE-234E-BF0E-A7BFF46D5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686" y="4144488"/>
            <a:ext cx="2464130" cy="246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44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D9994-0D0C-4549-B874-9B539232D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9545" y="444236"/>
            <a:ext cx="8676566" cy="11839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b="1" dirty="0">
                <a:solidFill>
                  <a:srgbClr val="002060"/>
                </a:solidFill>
              </a:rPr>
              <a:t>Preparing for Holy </a:t>
            </a:r>
          </a:p>
          <a:p>
            <a:pPr marL="0" indent="0">
              <a:buNone/>
            </a:pPr>
            <a:r>
              <a:rPr lang="en-US" sz="4400" b="1" dirty="0">
                <a:solidFill>
                  <a:srgbClr val="002060"/>
                </a:solidFill>
              </a:rPr>
              <a:t>Communion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F5631F73-2677-4C14-9332-ED92C2274C2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40" y="177818"/>
            <a:ext cx="2282328" cy="2773010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D312379-1BE6-43A4-87DD-D696FD12D18B}"/>
              </a:ext>
            </a:extLst>
          </p:cNvPr>
          <p:cNvSpPr txBox="1">
            <a:spLocks/>
          </p:cNvSpPr>
          <p:nvPr/>
        </p:nvSpPr>
        <p:spPr>
          <a:xfrm>
            <a:off x="1756802" y="2152312"/>
            <a:ext cx="9284677" cy="4392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GB" i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en-GB" sz="2800" dirty="0">
              <a:solidFill>
                <a:srgbClr val="002060"/>
              </a:solidFill>
            </a:endParaRPr>
          </a:p>
          <a:p>
            <a:pPr lvl="1"/>
            <a:endParaRPr lang="en-GB" sz="28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3200" b="1" dirty="0">
              <a:solidFill>
                <a:srgbClr val="00206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56802" y="2193957"/>
            <a:ext cx="618779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The children will be preparing to receive Jesus in Holy Communion for the first time.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They will also be preparing to celebrate the Sacrament of Reconciliation (First Forgiveness).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This is a really important moment in their lives as members of God’s family – the Church.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As a school and a parish community, we want to help the children prepare in the best possible way.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7C7AF68-1EC0-E34C-AF1E-E711F5D1132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77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04D8B96-D282-D534-B034-D76CE8715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656" y="542171"/>
            <a:ext cx="3662621" cy="5537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7641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D9994-0D0C-4549-B874-9B539232D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9545" y="444236"/>
            <a:ext cx="8676566" cy="11839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b="1" dirty="0">
                <a:solidFill>
                  <a:srgbClr val="002060"/>
                </a:solidFill>
              </a:rPr>
              <a:t>Enrolment Mass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F5631F73-2677-4C14-9332-ED92C2274C2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40" y="177818"/>
            <a:ext cx="2282328" cy="2773010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D312379-1BE6-43A4-87DD-D696FD12D18B}"/>
              </a:ext>
            </a:extLst>
          </p:cNvPr>
          <p:cNvSpPr txBox="1">
            <a:spLocks/>
          </p:cNvSpPr>
          <p:nvPr/>
        </p:nvSpPr>
        <p:spPr>
          <a:xfrm>
            <a:off x="1756802" y="2152312"/>
            <a:ext cx="9284677" cy="4392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GB" i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en-GB" sz="2800" dirty="0">
              <a:solidFill>
                <a:srgbClr val="002060"/>
              </a:solidFill>
            </a:endParaRPr>
          </a:p>
          <a:p>
            <a:pPr lvl="1"/>
            <a:endParaRPr lang="en-GB" sz="28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3200" b="1" dirty="0">
              <a:solidFill>
                <a:srgbClr val="00206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56802" y="2193957"/>
            <a:ext cx="6187790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400" b="1" dirty="0">
                <a:solidFill>
                  <a:srgbClr val="002060"/>
                </a:solidFill>
              </a:rPr>
              <a:t>Sunday 16</a:t>
            </a:r>
            <a:r>
              <a:rPr lang="en-GB" sz="2400" b="1" baseline="30000" dirty="0">
                <a:solidFill>
                  <a:srgbClr val="002060"/>
                </a:solidFill>
              </a:rPr>
              <a:t>th</a:t>
            </a:r>
            <a:r>
              <a:rPr lang="en-GB" sz="2400" b="1" dirty="0">
                <a:solidFill>
                  <a:srgbClr val="002060"/>
                </a:solidFill>
              </a:rPr>
              <a:t> November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10.30am Mass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Children sit with their families 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Wear school uniform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Children will be invited to the front 1 by 1 to receive their Holy Communion badge 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endParaRPr lang="en-GB" sz="2400" dirty="0">
              <a:solidFill>
                <a:srgbClr val="00206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7C7AF68-1EC0-E34C-AF1E-E711F5D1132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77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D361ACC-D475-3892-C9A3-945B2880C8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6652" y="1166292"/>
            <a:ext cx="3770088" cy="471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855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F5631F73-2677-4C14-9332-ED92C2274C2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84" y="169718"/>
            <a:ext cx="1920874" cy="233384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9306EF9-0F77-1F4A-B1CE-37DB17A2439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77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F406948-3174-1270-7B48-7B0C88D118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488312"/>
              </p:ext>
            </p:extLst>
          </p:nvPr>
        </p:nvGraphicFramePr>
        <p:xfrm>
          <a:off x="1306286" y="1415142"/>
          <a:ext cx="10885716" cy="47879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21429">
                  <a:extLst>
                    <a:ext uri="{9D8B030D-6E8A-4147-A177-3AD203B41FA5}">
                      <a16:colId xmlns:a16="http://schemas.microsoft.com/office/drawing/2014/main" val="4056740483"/>
                    </a:ext>
                  </a:extLst>
                </a:gridCol>
                <a:gridCol w="2721429">
                  <a:extLst>
                    <a:ext uri="{9D8B030D-6E8A-4147-A177-3AD203B41FA5}">
                      <a16:colId xmlns:a16="http://schemas.microsoft.com/office/drawing/2014/main" val="1594217600"/>
                    </a:ext>
                  </a:extLst>
                </a:gridCol>
                <a:gridCol w="2721429">
                  <a:extLst>
                    <a:ext uri="{9D8B030D-6E8A-4147-A177-3AD203B41FA5}">
                      <a16:colId xmlns:a16="http://schemas.microsoft.com/office/drawing/2014/main" val="3559222795"/>
                    </a:ext>
                  </a:extLst>
                </a:gridCol>
                <a:gridCol w="2721429">
                  <a:extLst>
                    <a:ext uri="{9D8B030D-6E8A-4147-A177-3AD203B41FA5}">
                      <a16:colId xmlns:a16="http://schemas.microsoft.com/office/drawing/2014/main" val="2559763006"/>
                    </a:ext>
                  </a:extLst>
                </a:gridCol>
              </a:tblGrid>
              <a:tr h="1026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Tuesday 4</a:t>
                      </a:r>
                      <a:r>
                        <a:rPr lang="en-GB" sz="2000" kern="100" baseline="30000">
                          <a:effectLst/>
                        </a:rPr>
                        <a:t>th</a:t>
                      </a:r>
                      <a:r>
                        <a:rPr lang="en-GB" sz="2000" kern="100">
                          <a:effectLst/>
                        </a:rPr>
                        <a:t> November 2025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 dirty="0">
                          <a:effectLst/>
                        </a:rPr>
                        <a:t>4:30pm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Parents’ meeting re Sacramental Preparation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School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73317916"/>
                  </a:ext>
                </a:extLst>
              </a:tr>
              <a:tr h="678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 dirty="0">
                          <a:effectLst/>
                        </a:rPr>
                        <a:t>Sunday 16</a:t>
                      </a:r>
                      <a:r>
                        <a:rPr lang="en-GB" sz="2000" kern="100" baseline="30000" dirty="0">
                          <a:effectLst/>
                        </a:rPr>
                        <a:t>th</a:t>
                      </a:r>
                      <a:r>
                        <a:rPr lang="en-GB" sz="2000" kern="100" dirty="0">
                          <a:effectLst/>
                        </a:rPr>
                        <a:t> November 2025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10:30am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 dirty="0">
                          <a:effectLst/>
                        </a:rPr>
                        <a:t>Enrolment Mass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Saint Mary’s Chapel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5857848"/>
                  </a:ext>
                </a:extLst>
              </a:tr>
              <a:tr h="1026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Wednesday 25th February 2026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3:15-4:00pm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Children’s communion classes begin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School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58838767"/>
                  </a:ext>
                </a:extLst>
              </a:tr>
              <a:tr h="678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Tuesday 24</a:t>
                      </a:r>
                      <a:r>
                        <a:rPr lang="en-GB" sz="2000" kern="100" baseline="30000">
                          <a:effectLst/>
                        </a:rPr>
                        <a:t>th</a:t>
                      </a:r>
                      <a:r>
                        <a:rPr lang="en-GB" sz="2000" kern="100">
                          <a:effectLst/>
                        </a:rPr>
                        <a:t> March 2026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6:30pm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First Forgiveness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Saint Mary’s Chapel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7705297"/>
                  </a:ext>
                </a:extLst>
              </a:tr>
              <a:tr h="678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Saturday 16</a:t>
                      </a:r>
                      <a:r>
                        <a:rPr lang="en-GB" sz="2000" kern="100" baseline="30000">
                          <a:effectLst/>
                        </a:rPr>
                        <a:t>th</a:t>
                      </a:r>
                      <a:r>
                        <a:rPr lang="en-GB" sz="2000" kern="100">
                          <a:effectLst/>
                        </a:rPr>
                        <a:t> May 2026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12:00pm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First Holy Communion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Saint Mary’s Chapel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8648016"/>
                  </a:ext>
                </a:extLst>
              </a:tr>
              <a:tr h="678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Wednesday 20</a:t>
                      </a:r>
                      <a:r>
                        <a:rPr lang="en-GB" sz="2000" kern="100" baseline="30000">
                          <a:effectLst/>
                        </a:rPr>
                        <a:t>th</a:t>
                      </a:r>
                      <a:r>
                        <a:rPr lang="en-GB" sz="2000" kern="100">
                          <a:effectLst/>
                        </a:rPr>
                        <a:t> May 2025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9:15am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>
                          <a:effectLst/>
                        </a:rPr>
                        <a:t>May Procession 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  <a:tabLst>
                          <a:tab pos="1871345" algn="l"/>
                        </a:tabLst>
                      </a:pPr>
                      <a:r>
                        <a:rPr lang="en-GB" sz="2000" kern="100" dirty="0">
                          <a:effectLst/>
                        </a:rPr>
                        <a:t>School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91962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5036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D9994-0D0C-4549-B874-9B539232D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9545" y="444236"/>
            <a:ext cx="8676566" cy="11839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b="1" dirty="0">
                <a:solidFill>
                  <a:srgbClr val="002060"/>
                </a:solidFill>
              </a:rPr>
              <a:t>Preparing for Holy </a:t>
            </a:r>
          </a:p>
          <a:p>
            <a:pPr marL="0" indent="0">
              <a:buNone/>
            </a:pPr>
            <a:r>
              <a:rPr lang="en-US" sz="4400" b="1" dirty="0">
                <a:solidFill>
                  <a:srgbClr val="002060"/>
                </a:solidFill>
              </a:rPr>
              <a:t>Communion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F5631F73-2677-4C14-9332-ED92C2274C2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9" y="461282"/>
            <a:ext cx="1920874" cy="2333846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D312379-1BE6-43A4-87DD-D696FD12D18B}"/>
              </a:ext>
            </a:extLst>
          </p:cNvPr>
          <p:cNvSpPr txBox="1">
            <a:spLocks/>
          </p:cNvSpPr>
          <p:nvPr/>
        </p:nvSpPr>
        <p:spPr>
          <a:xfrm>
            <a:off x="1756802" y="2152312"/>
            <a:ext cx="9284677" cy="4392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GB" i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en-GB" sz="2800" dirty="0">
              <a:solidFill>
                <a:srgbClr val="002060"/>
              </a:solidFill>
            </a:endParaRPr>
          </a:p>
          <a:p>
            <a:pPr lvl="1"/>
            <a:endParaRPr lang="en-GB" sz="28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3200" b="1" dirty="0">
              <a:solidFill>
                <a:srgbClr val="00206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05036" y="2152312"/>
            <a:ext cx="6498637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A series of preparation sessions for children and parents.</a:t>
            </a:r>
          </a:p>
          <a:p>
            <a:pPr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Encouragement, prayer and preparation in the home.</a:t>
            </a:r>
          </a:p>
          <a:p>
            <a:pPr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Workbooks for each session which will be started in school but need to completed by children and parents together at home.</a:t>
            </a:r>
          </a:p>
          <a:p>
            <a:pPr>
              <a:spcAft>
                <a:spcPts val="1200"/>
              </a:spcAft>
            </a:pPr>
            <a:r>
              <a:rPr lang="en-GB" sz="2400" dirty="0">
                <a:solidFill>
                  <a:srgbClr val="002060"/>
                </a:solidFill>
              </a:rPr>
              <a:t>Prayer and ‘worship’ in the home and family are especially important at this time.</a:t>
            </a:r>
          </a:p>
          <a:p>
            <a:endParaRPr lang="en-GB" sz="2400" dirty="0">
              <a:solidFill>
                <a:srgbClr val="002060"/>
              </a:solidFill>
            </a:endParaRPr>
          </a:p>
          <a:p>
            <a:pPr>
              <a:spcAft>
                <a:spcPts val="2400"/>
              </a:spcAft>
            </a:pPr>
            <a:endParaRPr lang="en-GB" sz="2400" dirty="0">
              <a:solidFill>
                <a:srgbClr val="00206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2097" y="1924066"/>
            <a:ext cx="3224014" cy="17421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2097" y="4234322"/>
            <a:ext cx="3150544" cy="17424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C900290-6826-7C49-91D1-D39CAD3F6E3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77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24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D9994-0D0C-4549-B874-9B539232D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9545" y="444236"/>
            <a:ext cx="8676566" cy="11839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b="1" dirty="0">
                <a:solidFill>
                  <a:srgbClr val="002060"/>
                </a:solidFill>
              </a:rPr>
              <a:t>Heart Speaks to Heart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F5631F73-2677-4C14-9332-ED92C2274C2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9" y="461282"/>
            <a:ext cx="1920874" cy="2333846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D312379-1BE6-43A4-87DD-D696FD12D18B}"/>
              </a:ext>
            </a:extLst>
          </p:cNvPr>
          <p:cNvSpPr txBox="1">
            <a:spLocks/>
          </p:cNvSpPr>
          <p:nvPr/>
        </p:nvSpPr>
        <p:spPr>
          <a:xfrm>
            <a:off x="1756802" y="2152312"/>
            <a:ext cx="9284677" cy="4392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GB" i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en-GB" sz="2800" dirty="0">
              <a:solidFill>
                <a:srgbClr val="002060"/>
              </a:solidFill>
            </a:endParaRPr>
          </a:p>
          <a:p>
            <a:pPr lvl="1"/>
            <a:endParaRPr lang="en-GB" sz="28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3200" b="1" dirty="0">
              <a:solidFill>
                <a:srgbClr val="00206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96272" y="1431876"/>
            <a:ext cx="6498637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2400" i="1" dirty="0">
                <a:solidFill>
                  <a:srgbClr val="002060"/>
                </a:solidFill>
              </a:rPr>
              <a:t>Heart Speaks to Heart </a:t>
            </a:r>
            <a:r>
              <a:rPr lang="en-GB" sz="2400" dirty="0">
                <a:solidFill>
                  <a:srgbClr val="002060"/>
                </a:solidFill>
              </a:rPr>
              <a:t>is a resource that helps the children prepare for the Sacrament of Reconciliation and Holy Communion.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The book includes prayers, reading, activities and weekly virtues to help us grow in love and friendship with Jesus.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An important part of this resource is for children and parents to take time to learn together and to talk to each other: there will be suggested questions to answer, activities to do and topics to discuss. It’s also very important to be praying together as a family at home.</a:t>
            </a:r>
          </a:p>
          <a:p>
            <a:pPr>
              <a:spcAft>
                <a:spcPts val="2400"/>
              </a:spcAft>
            </a:pPr>
            <a:endParaRPr lang="en-GB" sz="2400" i="1" dirty="0">
              <a:solidFill>
                <a:srgbClr val="002060"/>
              </a:solidFill>
            </a:endParaRPr>
          </a:p>
          <a:p>
            <a:endParaRPr lang="en-GB" sz="2400" dirty="0">
              <a:solidFill>
                <a:srgbClr val="002060"/>
              </a:solidFill>
            </a:endParaRPr>
          </a:p>
          <a:p>
            <a:pPr>
              <a:spcAft>
                <a:spcPts val="2400"/>
              </a:spcAft>
            </a:pPr>
            <a:endParaRPr lang="en-GB" sz="2400" dirty="0">
              <a:solidFill>
                <a:srgbClr val="00206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8607" y="2152312"/>
            <a:ext cx="3013805" cy="2160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E67A542-B395-4E4C-B10C-8F8D0FEC1BE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77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28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D9994-0D0C-4549-B874-9B539232D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9545" y="444236"/>
            <a:ext cx="8676566" cy="11839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b="1" dirty="0">
                <a:solidFill>
                  <a:srgbClr val="002060"/>
                </a:solidFill>
              </a:rPr>
              <a:t>Heart Speaks to Heart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F5631F73-2677-4C14-9332-ED92C2274C2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9" y="461282"/>
            <a:ext cx="1920874" cy="2333846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D312379-1BE6-43A4-87DD-D696FD12D18B}"/>
              </a:ext>
            </a:extLst>
          </p:cNvPr>
          <p:cNvSpPr txBox="1">
            <a:spLocks/>
          </p:cNvSpPr>
          <p:nvPr/>
        </p:nvSpPr>
        <p:spPr>
          <a:xfrm>
            <a:off x="1756802" y="2152312"/>
            <a:ext cx="9284677" cy="4392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GB" i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en-GB" sz="2800" dirty="0">
              <a:solidFill>
                <a:srgbClr val="002060"/>
              </a:solidFill>
            </a:endParaRPr>
          </a:p>
          <a:p>
            <a:pPr lvl="1"/>
            <a:endParaRPr lang="en-GB" sz="28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3200" b="1" dirty="0">
              <a:solidFill>
                <a:srgbClr val="00206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36763" y="1528096"/>
            <a:ext cx="927721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3200" b="1" dirty="0">
                <a:solidFill>
                  <a:srgbClr val="002060"/>
                </a:solidFill>
              </a:rPr>
              <a:t>First Forgiveness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1: </a:t>
            </a:r>
            <a:r>
              <a:rPr lang="en-GB" sz="2400" b="1" dirty="0">
                <a:solidFill>
                  <a:srgbClr val="002060"/>
                </a:solidFill>
              </a:rPr>
              <a:t>Thankfulness: </a:t>
            </a:r>
            <a:r>
              <a:rPr lang="en-GB" sz="2400" dirty="0">
                <a:solidFill>
                  <a:srgbClr val="002060"/>
                </a:solidFill>
              </a:rPr>
              <a:t>the Gift of Life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2: </a:t>
            </a:r>
            <a:r>
              <a:rPr lang="en-GB" sz="2400" b="1" dirty="0">
                <a:solidFill>
                  <a:srgbClr val="002060"/>
                </a:solidFill>
              </a:rPr>
              <a:t>Honesty and Bravery: </a:t>
            </a:r>
            <a:r>
              <a:rPr lang="en-GB" sz="2400" dirty="0">
                <a:solidFill>
                  <a:srgbClr val="002060"/>
                </a:solidFill>
              </a:rPr>
              <a:t>God is Calling You</a:t>
            </a:r>
            <a:endParaRPr lang="en-GB" sz="2400" b="1" dirty="0">
              <a:solidFill>
                <a:srgbClr val="002060"/>
              </a:solidFill>
            </a:endParaRP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3: </a:t>
            </a:r>
            <a:r>
              <a:rPr lang="en-GB" sz="2400" b="1" dirty="0">
                <a:solidFill>
                  <a:srgbClr val="002060"/>
                </a:solidFill>
              </a:rPr>
              <a:t>Reflection: </a:t>
            </a:r>
            <a:r>
              <a:rPr lang="en-GB" sz="2400" dirty="0">
                <a:solidFill>
                  <a:srgbClr val="002060"/>
                </a:solidFill>
              </a:rPr>
              <a:t>the Call to Love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4: </a:t>
            </a:r>
            <a:r>
              <a:rPr lang="en-GB" sz="2400" b="1" dirty="0">
                <a:solidFill>
                  <a:srgbClr val="002060"/>
                </a:solidFill>
              </a:rPr>
              <a:t>Friendship and Respect: </a:t>
            </a:r>
            <a:r>
              <a:rPr lang="en-GB" sz="2400" dirty="0">
                <a:solidFill>
                  <a:srgbClr val="002060"/>
                </a:solidFill>
              </a:rPr>
              <a:t>Turning to God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5: </a:t>
            </a:r>
            <a:r>
              <a:rPr lang="en-GB" sz="2400" b="1" dirty="0">
                <a:solidFill>
                  <a:srgbClr val="002060"/>
                </a:solidFill>
              </a:rPr>
              <a:t>Love and Forgiveness: </a:t>
            </a:r>
            <a:r>
              <a:rPr lang="en-GB" sz="2400" dirty="0">
                <a:solidFill>
                  <a:srgbClr val="002060"/>
                </a:solidFill>
              </a:rPr>
              <a:t>the Loving Heart of Jesus </a:t>
            </a:r>
          </a:p>
          <a:p>
            <a:endParaRPr lang="en-GB" sz="2400" dirty="0">
              <a:solidFill>
                <a:srgbClr val="002060"/>
              </a:solidFill>
            </a:endParaRPr>
          </a:p>
          <a:p>
            <a:pPr>
              <a:spcAft>
                <a:spcPts val="2400"/>
              </a:spcAft>
            </a:pPr>
            <a:endParaRPr lang="en-GB" sz="2400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0516" y="1011381"/>
            <a:ext cx="3325595" cy="186975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F9597F0-3077-5949-9E1A-51A53531D64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77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227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D9994-0D0C-4549-B874-9B539232D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9545" y="444236"/>
            <a:ext cx="8676566" cy="11839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b="1" dirty="0">
                <a:solidFill>
                  <a:srgbClr val="002060"/>
                </a:solidFill>
              </a:rPr>
              <a:t>Heart Speaks to Heart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F5631F73-2677-4C14-9332-ED92C2274C2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9" y="461282"/>
            <a:ext cx="1920874" cy="2333846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D312379-1BE6-43A4-87DD-D696FD12D18B}"/>
              </a:ext>
            </a:extLst>
          </p:cNvPr>
          <p:cNvSpPr txBox="1">
            <a:spLocks/>
          </p:cNvSpPr>
          <p:nvPr/>
        </p:nvSpPr>
        <p:spPr>
          <a:xfrm>
            <a:off x="1756802" y="2152312"/>
            <a:ext cx="9284677" cy="4392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GB" i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en-GB" sz="2800" dirty="0">
              <a:solidFill>
                <a:srgbClr val="002060"/>
              </a:solidFill>
            </a:endParaRPr>
          </a:p>
          <a:p>
            <a:pPr lvl="1"/>
            <a:endParaRPr lang="en-GB" sz="28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3200" b="1" dirty="0">
              <a:solidFill>
                <a:srgbClr val="00206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36763" y="1441500"/>
            <a:ext cx="9277219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3200" b="1" dirty="0">
                <a:solidFill>
                  <a:srgbClr val="002060"/>
                </a:solidFill>
              </a:rPr>
              <a:t>First Holy Communion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1: </a:t>
            </a:r>
            <a:r>
              <a:rPr lang="en-GB" sz="2400" b="1" dirty="0">
                <a:solidFill>
                  <a:srgbClr val="002060"/>
                </a:solidFill>
              </a:rPr>
              <a:t>Faith: </a:t>
            </a:r>
            <a:r>
              <a:rPr lang="en-GB" sz="2400" dirty="0">
                <a:solidFill>
                  <a:srgbClr val="002060"/>
                </a:solidFill>
              </a:rPr>
              <a:t>My Life’s Journey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2: </a:t>
            </a:r>
            <a:r>
              <a:rPr lang="en-GB" sz="2400" b="1" dirty="0">
                <a:solidFill>
                  <a:srgbClr val="002060"/>
                </a:solidFill>
              </a:rPr>
              <a:t>Hope: </a:t>
            </a:r>
            <a:r>
              <a:rPr lang="en-GB" sz="2400" dirty="0">
                <a:solidFill>
                  <a:srgbClr val="002060"/>
                </a:solidFill>
              </a:rPr>
              <a:t>Entering God’s House</a:t>
            </a:r>
            <a:endParaRPr lang="en-GB" sz="2400" b="1" dirty="0">
              <a:solidFill>
                <a:srgbClr val="002060"/>
              </a:solidFill>
            </a:endParaRP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3: </a:t>
            </a:r>
            <a:r>
              <a:rPr lang="en-GB" sz="2400" b="1" dirty="0">
                <a:solidFill>
                  <a:srgbClr val="002060"/>
                </a:solidFill>
              </a:rPr>
              <a:t>Love: </a:t>
            </a:r>
            <a:r>
              <a:rPr lang="en-GB" sz="2400" dirty="0">
                <a:solidFill>
                  <a:srgbClr val="002060"/>
                </a:solidFill>
              </a:rPr>
              <a:t>Holy Mass Begins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4: </a:t>
            </a:r>
            <a:r>
              <a:rPr lang="en-GB" sz="2400" b="1" dirty="0">
                <a:solidFill>
                  <a:srgbClr val="002060"/>
                </a:solidFill>
              </a:rPr>
              <a:t>Stillness: </a:t>
            </a:r>
            <a:r>
              <a:rPr lang="en-GB" sz="2400" dirty="0">
                <a:solidFill>
                  <a:srgbClr val="002060"/>
                </a:solidFill>
              </a:rPr>
              <a:t>God Speaks His Word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5: </a:t>
            </a:r>
            <a:r>
              <a:rPr lang="en-GB" sz="2400" b="1" dirty="0">
                <a:solidFill>
                  <a:srgbClr val="002060"/>
                </a:solidFill>
              </a:rPr>
              <a:t>Generosity and Gratitude: </a:t>
            </a:r>
            <a:r>
              <a:rPr lang="en-GB" sz="2400" dirty="0">
                <a:solidFill>
                  <a:srgbClr val="002060"/>
                </a:solidFill>
              </a:rPr>
              <a:t>Jesus Offers Himself for Us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6: </a:t>
            </a:r>
            <a:r>
              <a:rPr lang="en-GB" sz="2400" b="1" dirty="0">
                <a:solidFill>
                  <a:srgbClr val="002060"/>
                </a:solidFill>
              </a:rPr>
              <a:t>Courage: </a:t>
            </a:r>
            <a:r>
              <a:rPr lang="en-GB" sz="2400" dirty="0">
                <a:solidFill>
                  <a:srgbClr val="002060"/>
                </a:solidFill>
              </a:rPr>
              <a:t>Food for the Journey</a:t>
            </a:r>
          </a:p>
          <a:p>
            <a:pPr>
              <a:spcAft>
                <a:spcPts val="2400"/>
              </a:spcAft>
            </a:pPr>
            <a:r>
              <a:rPr lang="en-GB" sz="2400" dirty="0">
                <a:solidFill>
                  <a:srgbClr val="002060"/>
                </a:solidFill>
              </a:rPr>
              <a:t>Session 7: </a:t>
            </a:r>
            <a:r>
              <a:rPr lang="en-GB" sz="2400" b="1" dirty="0">
                <a:solidFill>
                  <a:srgbClr val="002060"/>
                </a:solidFill>
              </a:rPr>
              <a:t>Reflection: </a:t>
            </a:r>
            <a:r>
              <a:rPr lang="en-GB" sz="2400" dirty="0">
                <a:solidFill>
                  <a:srgbClr val="002060"/>
                </a:solidFill>
              </a:rPr>
              <a:t>My Journey Continues</a:t>
            </a:r>
          </a:p>
          <a:p>
            <a:endParaRPr lang="en-GB" sz="2400" dirty="0">
              <a:solidFill>
                <a:srgbClr val="002060"/>
              </a:solidFill>
            </a:endParaRPr>
          </a:p>
          <a:p>
            <a:pPr>
              <a:spcAft>
                <a:spcPts val="2400"/>
              </a:spcAft>
            </a:pPr>
            <a:endParaRPr lang="en-GB" sz="2400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0516" y="1011381"/>
            <a:ext cx="3325595" cy="186975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440D4EB-1E33-EA4F-962E-7A359D59161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77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2232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D9994-0D0C-4549-B874-9B539232D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9545" y="444236"/>
            <a:ext cx="8676566" cy="11839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b="1" dirty="0">
                <a:solidFill>
                  <a:srgbClr val="002060"/>
                </a:solidFill>
              </a:rPr>
              <a:t>What can you do at home? 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F5631F73-2677-4C14-9332-ED92C2274C2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9" y="461282"/>
            <a:ext cx="1920874" cy="2333846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D312379-1BE6-43A4-87DD-D696FD12D18B}"/>
              </a:ext>
            </a:extLst>
          </p:cNvPr>
          <p:cNvSpPr txBox="1">
            <a:spLocks/>
          </p:cNvSpPr>
          <p:nvPr/>
        </p:nvSpPr>
        <p:spPr>
          <a:xfrm>
            <a:off x="1756802" y="2152312"/>
            <a:ext cx="9284677" cy="4392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GB" i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en-GB" sz="2800" dirty="0">
              <a:solidFill>
                <a:srgbClr val="002060"/>
              </a:solidFill>
            </a:endParaRPr>
          </a:p>
          <a:p>
            <a:pPr lvl="1"/>
            <a:endParaRPr lang="en-GB" sz="28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6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3200" b="1" dirty="0">
              <a:solidFill>
                <a:srgbClr val="00206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44153" y="1857834"/>
            <a:ext cx="9277219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2060"/>
                </a:solidFill>
              </a:rPr>
              <a:t>Complete activities in workbooks at home</a:t>
            </a:r>
          </a:p>
          <a:p>
            <a:r>
              <a:rPr lang="en-GB" sz="3200" dirty="0">
                <a:solidFill>
                  <a:srgbClr val="002060"/>
                </a:solidFill>
              </a:rPr>
              <a:t>The workbooks are time to reflect and a special keepsake </a:t>
            </a:r>
          </a:p>
          <a:p>
            <a:endParaRPr lang="en-GB" sz="3200" dirty="0">
              <a:solidFill>
                <a:srgbClr val="002060"/>
              </a:solidFill>
            </a:endParaRPr>
          </a:p>
          <a:p>
            <a:r>
              <a:rPr lang="en-GB" sz="3200" dirty="0">
                <a:solidFill>
                  <a:srgbClr val="002060"/>
                </a:solidFill>
              </a:rPr>
              <a:t>Pray together – Special prayer place</a:t>
            </a:r>
          </a:p>
          <a:p>
            <a:r>
              <a:rPr lang="en-GB" sz="3200" dirty="0">
                <a:solidFill>
                  <a:srgbClr val="002060"/>
                </a:solidFill>
              </a:rPr>
              <a:t>Keep a prayer journal</a:t>
            </a:r>
          </a:p>
          <a:p>
            <a:r>
              <a:rPr lang="en-GB" sz="3200" dirty="0">
                <a:solidFill>
                  <a:srgbClr val="002060"/>
                </a:solidFill>
              </a:rPr>
              <a:t> </a:t>
            </a:r>
          </a:p>
          <a:p>
            <a:endParaRPr lang="en-GB" sz="2400" dirty="0">
              <a:solidFill>
                <a:srgbClr val="002060"/>
              </a:solidFill>
            </a:endParaRPr>
          </a:p>
          <a:p>
            <a:pPr>
              <a:spcAft>
                <a:spcPts val="2400"/>
              </a:spcAft>
            </a:pPr>
            <a:endParaRPr lang="en-GB" sz="2400" dirty="0">
              <a:solidFill>
                <a:srgbClr val="00206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15FA66-4219-0C42-A5DA-E3FD0192CB7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77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811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F81DCC893D744DA402C246329D3E3E" ma:contentTypeVersion="14" ma:contentTypeDescription="Create a new document." ma:contentTypeScope="" ma:versionID="f57bad7271ada1af47b04c3d84c8d597">
  <xsd:schema xmlns:xsd="http://www.w3.org/2001/XMLSchema" xmlns:xs="http://www.w3.org/2001/XMLSchema" xmlns:p="http://schemas.microsoft.com/office/2006/metadata/properties" xmlns:ns2="19a01260-0275-48e2-bae0-4f59d8335473" xmlns:ns3="0e47572f-6fce-448f-9538-c9b164844d7f" targetNamespace="http://schemas.microsoft.com/office/2006/metadata/properties" ma:root="true" ma:fieldsID="7ab77d1d4d622679704cbd0cbb9ff6aa" ns2:_="" ns3:_="">
    <xsd:import namespace="19a01260-0275-48e2-bae0-4f59d8335473"/>
    <xsd:import namespace="0e47572f-6fce-448f-9538-c9b164844d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a01260-0275-48e2-bae0-4f59d833547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c16328a-0c2c-4a20-9180-95b74722215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47572f-6fce-448f-9538-c9b164844d7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a06a2b5-ddb9-40a1-8246-40103a4dc5cd}" ma:internalName="TaxCatchAll" ma:showField="CatchAllData" ma:web="0e47572f-6fce-448f-9538-c9b164844d7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e47572f-6fce-448f-9538-c9b164844d7f" xsi:nil="true"/>
    <lcf76f155ced4ddcb4097134ff3c332f xmlns="19a01260-0275-48e2-bae0-4f59d833547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AE110DF-EB26-42F7-B345-E46DBEA2A6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a01260-0275-48e2-bae0-4f59d8335473"/>
    <ds:schemaRef ds:uri="0e47572f-6fce-448f-9538-c9b164844d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DF80863-843F-4157-8078-F20B7A5FDE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EF4B4F-2BC4-4302-AB84-BD25268EF17B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f2a2028a-5419-413a-bd7c-0a8bc9733b22"/>
    <ds:schemaRef ds:uri="d150541f-425e-4873-bed5-37faa7ae0de6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www.w3.org/XML/1998/namespace"/>
    <ds:schemaRef ds:uri="http://purl.org/dc/elements/1.1/"/>
    <ds:schemaRef ds:uri="0e47572f-6fce-448f-9538-c9b164844d7f"/>
    <ds:schemaRef ds:uri="19a01260-0275-48e2-bae0-4f59d833547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4588</TotalTime>
  <Words>493</Words>
  <Application>Microsoft Office PowerPoint</Application>
  <PresentationFormat>Widescreen</PresentationFormat>
  <Paragraphs>136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Prayer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18/09/2020</dc:title>
  <dc:creator>simon blain</dc:creator>
  <cp:lastModifiedBy>Greg Merrick</cp:lastModifiedBy>
  <cp:revision>30</cp:revision>
  <dcterms:created xsi:type="dcterms:W3CDTF">2020-09-17T14:21:35Z</dcterms:created>
  <dcterms:modified xsi:type="dcterms:W3CDTF">2025-11-04T16:54:09Z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0x01010058F81DCC893D744DA402C246329D3E3E</vt:lpwstr>
  </property>
  <property fmtid="{D5CDD505-2E9C-101B-9397-08002B2CF9AE}" pid="3" name="MediaServiceImageTags">
    <vt:lpwstr/>
  </property>
</Properties>
</file>