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5737D8-DCE4-4DB3-974C-46E891AFA1BC}" v="13" dt="2024-07-23T10:55:56.2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220" autoAdjust="0"/>
  </p:normalViewPr>
  <p:slideViewPr>
    <p:cSldViewPr snapToGrid="0" showGuides="1">
      <p:cViewPr varScale="1">
        <p:scale>
          <a:sx n="82" d="100"/>
          <a:sy n="82" d="100"/>
        </p:scale>
        <p:origin x="119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049438A-7157-652D-EA4C-555BF22ADBF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icture 5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8DFDAF3E-3E88-FF17-B376-8B6E6E4696B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524" y="214937"/>
            <a:ext cx="1081686" cy="721124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41B4403C-D2E4-0885-1252-A2B8438ECD0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590" y="115355"/>
            <a:ext cx="920288" cy="9202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132782" y="292073"/>
            <a:ext cx="4203395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At the market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380387" y="790664"/>
            <a:ext cx="3881876" cy="440120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At the market 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Las </a:t>
            </a:r>
            <a:r>
              <a:rPr lang="en-GB" sz="1400" b="1" u="sng" dirty="0" err="1">
                <a:latin typeface="Century Gothic" panose="020B0502020202020204" pitchFamily="34" charset="0"/>
              </a:rPr>
              <a:t>frutas</a:t>
            </a:r>
            <a:r>
              <a:rPr lang="en-GB" sz="1400" b="1" u="sng" dirty="0">
                <a:latin typeface="Century Gothic" panose="020B0502020202020204" pitchFamily="34" charset="0"/>
              </a:rPr>
              <a:t> – </a:t>
            </a:r>
            <a:r>
              <a:rPr lang="en-GB" sz="1400" u="sng" dirty="0">
                <a:latin typeface="Century Gothic" panose="020B0502020202020204" pitchFamily="34" charset="0"/>
              </a:rPr>
              <a:t>fruits</a:t>
            </a:r>
            <a:r>
              <a:rPr lang="en-GB" sz="1400" b="1" u="sng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manzana </a:t>
            </a:r>
            <a:r>
              <a:rPr lang="en-GB" sz="1400" dirty="0">
                <a:latin typeface="Century Gothic" panose="020B0502020202020204" pitchFamily="34" charset="0"/>
              </a:rPr>
              <a:t>– an apple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mango </a:t>
            </a:r>
            <a:r>
              <a:rPr lang="en-GB" sz="1400" dirty="0">
                <a:latin typeface="Century Gothic" panose="020B0502020202020204" pitchFamily="34" charset="0"/>
              </a:rPr>
              <a:t>– a mango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uvas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bunch of grapes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sandía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watermelon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plátano</a:t>
            </a:r>
            <a:r>
              <a:rPr lang="en-GB" sz="1400" dirty="0">
                <a:latin typeface="Century Gothic" panose="020B0502020202020204" pitchFamily="34" charset="0"/>
              </a:rPr>
              <a:t>– a banana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u="sng" dirty="0">
                <a:latin typeface="Century Gothic" panose="020B0502020202020204" pitchFamily="34" charset="0"/>
              </a:rPr>
              <a:t>Las </a:t>
            </a:r>
            <a:r>
              <a:rPr lang="en-GB" sz="1400" b="1" u="sng" dirty="0" err="1">
                <a:latin typeface="Century Gothic" panose="020B0502020202020204" pitchFamily="34" charset="0"/>
              </a:rPr>
              <a:t>verduras</a:t>
            </a:r>
            <a:r>
              <a:rPr lang="en-GB" sz="1400" u="sng" dirty="0">
                <a:latin typeface="Century Gothic" panose="020B0502020202020204" pitchFamily="34" charset="0"/>
              </a:rPr>
              <a:t>– vegetables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lechuga</a:t>
            </a:r>
            <a:r>
              <a:rPr lang="en-GB" sz="1400" dirty="0">
                <a:latin typeface="Century Gothic" panose="020B0502020202020204" pitchFamily="34" charset="0"/>
              </a:rPr>
              <a:t>– a lettuce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zanahoria</a:t>
            </a:r>
            <a:r>
              <a:rPr lang="en-GB" sz="1400" dirty="0">
                <a:latin typeface="Century Gothic" panose="020B0502020202020204" pitchFamily="34" charset="0"/>
              </a:rPr>
              <a:t>– a carrot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patata</a:t>
            </a:r>
            <a:r>
              <a:rPr lang="en-GB" sz="1400" dirty="0">
                <a:latin typeface="Century Gothic" panose="020B0502020202020204" pitchFamily="34" charset="0"/>
              </a:rPr>
              <a:t>– a potato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cebolla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an onion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pimiento</a:t>
            </a:r>
            <a:r>
              <a:rPr lang="en-GB" sz="1400" dirty="0">
                <a:latin typeface="Century Gothic" panose="020B0502020202020204" pitchFamily="34" charset="0"/>
              </a:rPr>
              <a:t>– a pepper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Cuál</a:t>
            </a:r>
            <a:r>
              <a:rPr lang="en-GB" sz="1400" b="1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latin typeface="Century Gothic" panose="020B0502020202020204" pitchFamily="34" charset="0"/>
              </a:rPr>
              <a:t>tu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fruta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verdura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favorita</a:t>
            </a:r>
            <a:r>
              <a:rPr lang="en-GB" sz="1400" b="1" dirty="0">
                <a:latin typeface="Century Gothic" panose="020B0502020202020204" pitchFamily="34" charset="0"/>
              </a:rPr>
              <a:t>?</a:t>
            </a:r>
            <a:r>
              <a:rPr lang="en-GB" sz="1400" dirty="0">
                <a:latin typeface="Century Gothic" panose="020B0502020202020204" pitchFamily="34" charset="0"/>
              </a:rPr>
              <a:t>– What is your favourite fruit/vegetable ?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Mi </a:t>
            </a:r>
            <a:r>
              <a:rPr lang="en-GB" sz="1400" b="1" dirty="0" err="1">
                <a:latin typeface="Century Gothic" panose="020B0502020202020204" pitchFamily="34" charset="0"/>
              </a:rPr>
              <a:t>fruta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verdura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favorita</a:t>
            </a:r>
            <a:r>
              <a:rPr lang="en-GB" sz="1400" b="1" dirty="0">
                <a:latin typeface="Century Gothic" panose="020B0502020202020204" pitchFamily="34" charset="0"/>
              </a:rPr>
              <a:t> es…</a:t>
            </a:r>
            <a:r>
              <a:rPr lang="en-GB" sz="1400" dirty="0">
                <a:latin typeface="Century Gothic" panose="020B0502020202020204" pitchFamily="34" charset="0"/>
              </a:rPr>
              <a:t>- My favourite fruit/vegetable is 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4348068" y="969847"/>
            <a:ext cx="3350099" cy="375487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Qué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querías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What would you like?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Tienes</a:t>
            </a:r>
            <a:r>
              <a:rPr lang="en-GB" sz="1400" b="1" dirty="0">
                <a:latin typeface="Century Gothic" panose="020B0502020202020204" pitchFamily="34" charset="0"/>
              </a:rPr>
              <a:t>…?</a:t>
            </a:r>
            <a:r>
              <a:rPr lang="en-GB" sz="1400" dirty="0">
                <a:latin typeface="Century Gothic" panose="020B0502020202020204" pitchFamily="34" charset="0"/>
              </a:rPr>
              <a:t>– do you have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Sí</a:t>
            </a:r>
            <a:r>
              <a:rPr lang="en-GB" sz="1400" b="1" dirty="0">
                <a:latin typeface="Century Gothic" panose="020B0502020202020204" pitchFamily="34" charset="0"/>
              </a:rPr>
              <a:t>, </a:t>
            </a:r>
            <a:r>
              <a:rPr lang="en-GB" sz="1400" b="1" dirty="0" err="1">
                <a:latin typeface="Century Gothic" panose="020B0502020202020204" pitchFamily="34" charset="0"/>
              </a:rPr>
              <a:t>sí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Yes, I have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No, no 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No, I don’t have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cuestan</a:t>
            </a:r>
            <a:r>
              <a:rPr lang="en-GB" sz="1400" b="1" dirty="0">
                <a:latin typeface="Century Gothic" panose="020B0502020202020204" pitchFamily="34" charset="0"/>
              </a:rPr>
              <a:t> dos manzanas?- </a:t>
            </a:r>
            <a:r>
              <a:rPr lang="en-GB" sz="1400" dirty="0">
                <a:latin typeface="Century Gothic" panose="020B0502020202020204" pitchFamily="34" charset="0"/>
              </a:rPr>
              <a:t>How much are two apples?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Dos manzanas </a:t>
            </a:r>
            <a:r>
              <a:rPr lang="en-GB" sz="1400" b="1" dirty="0" err="1">
                <a:latin typeface="Century Gothic" panose="020B0502020202020204" pitchFamily="34" charset="0"/>
              </a:rPr>
              <a:t>cuestan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tres</a:t>
            </a:r>
            <a:r>
              <a:rPr lang="en-GB" sz="1400" b="1" dirty="0">
                <a:latin typeface="Century Gothic" panose="020B0502020202020204" pitchFamily="34" charset="0"/>
              </a:rPr>
              <a:t> euros</a:t>
            </a:r>
            <a:r>
              <a:rPr lang="en-GB" sz="1400" dirty="0">
                <a:latin typeface="Century Gothic" panose="020B0502020202020204" pitchFamily="34" charset="0"/>
              </a:rPr>
              <a:t>– Two apples cost three euros.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</a:t>
            </a:r>
            <a:r>
              <a:rPr lang="en-GB" sz="1400" b="1" dirty="0">
                <a:latin typeface="Century Gothic" panose="020B0502020202020204" pitchFamily="34" charset="0"/>
              </a:rPr>
              <a:t> cuesta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lechuga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How much is a lettuce?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Una </a:t>
            </a:r>
            <a:r>
              <a:rPr lang="en-GB" sz="1400" b="1" dirty="0" err="1">
                <a:latin typeface="Century Gothic" panose="020B0502020202020204" pitchFamily="34" charset="0"/>
              </a:rPr>
              <a:t>lechuga</a:t>
            </a:r>
            <a:r>
              <a:rPr lang="en-GB" sz="1400" b="1" dirty="0">
                <a:latin typeface="Century Gothic" panose="020B0502020202020204" pitchFamily="34" charset="0"/>
              </a:rPr>
              <a:t> cuesta </a:t>
            </a:r>
            <a:r>
              <a:rPr lang="en-GB" sz="1400" b="1" dirty="0" err="1">
                <a:latin typeface="Century Gothic" panose="020B0502020202020204" pitchFamily="34" charset="0"/>
              </a:rPr>
              <a:t>cincuenta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céntimos</a:t>
            </a:r>
            <a:r>
              <a:rPr lang="en-GB" sz="1400" dirty="0">
                <a:latin typeface="Century Gothic" panose="020B0502020202020204" pitchFamily="34" charset="0"/>
              </a:rPr>
              <a:t>– a lettuce costs fifty cents.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Por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please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Gracias -</a:t>
            </a:r>
            <a:r>
              <a:rPr lang="en-GB" sz="1400" dirty="0">
                <a:latin typeface="Century Gothic" panose="020B0502020202020204" pitchFamily="34" charset="0"/>
              </a:rPr>
              <a:t> thank you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4348068" y="4827181"/>
            <a:ext cx="3350099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To say I have in Spanish we use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part of the verb to have (</a:t>
            </a:r>
            <a:r>
              <a:rPr lang="en-GB" sz="1400" b="1" dirty="0" err="1">
                <a:latin typeface="Century Gothic" panose="020B0502020202020204" pitchFamily="34" charset="0"/>
              </a:rPr>
              <a:t>tener</a:t>
            </a:r>
            <a:r>
              <a:rPr lang="en-GB" sz="1400" dirty="0">
                <a:latin typeface="Century Gothic" panose="020B0502020202020204" pitchFamily="34" charset="0"/>
              </a:rPr>
              <a:t>) </a:t>
            </a:r>
            <a:r>
              <a:rPr lang="en-GB" sz="1400" b="1" i="1" dirty="0">
                <a:latin typeface="Century Gothic" panose="020B0502020202020204" pitchFamily="34" charset="0"/>
              </a:rPr>
              <a:t>“Tengo”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To say I don’t have in Spanish we say </a:t>
            </a:r>
            <a:r>
              <a:rPr lang="en-GB" sz="1400" b="1" i="1" dirty="0">
                <a:latin typeface="Century Gothic" panose="020B0502020202020204" pitchFamily="34" charset="0"/>
              </a:rPr>
              <a:t>“No </a:t>
            </a:r>
            <a:r>
              <a:rPr lang="en-GB" sz="1400" b="1" i="1" dirty="0" err="1">
                <a:latin typeface="Century Gothic" panose="020B0502020202020204" pitchFamily="34" charset="0"/>
              </a:rPr>
              <a:t>tengo</a:t>
            </a:r>
            <a:r>
              <a:rPr lang="en-GB" sz="1400" b="1" i="1" dirty="0">
                <a:latin typeface="Century Gothic" panose="020B0502020202020204" pitchFamily="34" charset="0"/>
              </a:rPr>
              <a:t>”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380387" y="5259730"/>
            <a:ext cx="3881876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lla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cebolla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za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zanahoria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horia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zanahoria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diez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cien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ei</a:t>
            </a:r>
            <a:r>
              <a:rPr lang="en-GB" sz="1400" dirty="0">
                <a:latin typeface="Century Gothic" panose="020B0502020202020204" pitchFamily="34" charset="0"/>
              </a:rPr>
              <a:t> (</a:t>
            </a:r>
            <a:r>
              <a:rPr lang="en-GB" sz="1400" dirty="0" err="1">
                <a:latin typeface="Century Gothic" panose="020B0502020202020204" pitchFamily="34" charset="0"/>
              </a:rPr>
              <a:t>veinte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096D48-9F97-D73C-2605-CF673F2968CF}"/>
              </a:ext>
            </a:extLst>
          </p:cNvPr>
          <p:cNvSpPr txBox="1"/>
          <p:nvPr/>
        </p:nvSpPr>
        <p:spPr>
          <a:xfrm>
            <a:off x="7897611" y="969847"/>
            <a:ext cx="3982629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Numbers to 100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diez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ten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veinte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twenty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treinta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thirty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cuarenta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forty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cincuenta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fifty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sesenta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sixty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setenta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seventy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ochenta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eighty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noventa</a:t>
            </a:r>
            <a:r>
              <a:rPr lang="en-GB" sz="1400" dirty="0">
                <a:latin typeface="Century Gothic" panose="020B0502020202020204" pitchFamily="34" charset="0"/>
              </a:rPr>
              <a:t>– ninety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cien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one hundred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685A29-0280-6B22-53A4-9F981B21D39F}"/>
              </a:ext>
            </a:extLst>
          </p:cNvPr>
          <p:cNvSpPr txBox="1"/>
          <p:nvPr/>
        </p:nvSpPr>
        <p:spPr>
          <a:xfrm>
            <a:off x="7901368" y="3749963"/>
            <a:ext cx="3895856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numCol="1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Numbers to 100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To form numbers like </a:t>
            </a:r>
            <a:r>
              <a:rPr lang="en-GB" sz="1400" b="1" dirty="0">
                <a:latin typeface="Century Gothic" panose="020B0502020202020204" pitchFamily="34" charset="0"/>
              </a:rPr>
              <a:t>21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>
                <a:latin typeface="Century Gothic" panose="020B0502020202020204" pitchFamily="34" charset="0"/>
              </a:rPr>
              <a:t>31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>
                <a:latin typeface="Century Gothic" panose="020B0502020202020204" pitchFamily="34" charset="0"/>
              </a:rPr>
              <a:t>41</a:t>
            </a:r>
            <a:r>
              <a:rPr lang="en-GB" sz="1400" dirty="0">
                <a:latin typeface="Century Gothic" panose="020B0502020202020204" pitchFamily="34" charset="0"/>
              </a:rPr>
              <a:t>, you combine the tens digit with “</a:t>
            </a:r>
            <a:r>
              <a:rPr lang="en-GB" sz="1400" b="1" i="1" dirty="0">
                <a:latin typeface="Century Gothic" panose="020B0502020202020204" pitchFamily="34" charset="0"/>
              </a:rPr>
              <a:t>y</a:t>
            </a:r>
            <a:r>
              <a:rPr lang="en-GB" sz="1400" dirty="0">
                <a:latin typeface="Century Gothic" panose="020B0502020202020204" pitchFamily="34" charset="0"/>
              </a:rPr>
              <a:t>" (and). </a:t>
            </a: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For example: </a:t>
            </a: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31 = Treinta y uno</a:t>
            </a: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41= </a:t>
            </a:r>
            <a:r>
              <a:rPr lang="en-GB" sz="1400" dirty="0" err="1">
                <a:latin typeface="Century Gothic" panose="020B0502020202020204" pitchFamily="34" charset="0"/>
              </a:rPr>
              <a:t>cuarenta</a:t>
            </a:r>
            <a:r>
              <a:rPr lang="en-GB" sz="1400" dirty="0">
                <a:latin typeface="Century Gothic" panose="020B0502020202020204" pitchFamily="34" charset="0"/>
              </a:rPr>
              <a:t> y uno.</a:t>
            </a:r>
          </a:p>
          <a:p>
            <a:pPr fontAlgn="base"/>
            <a:endParaRPr lang="en-GB" sz="1400" dirty="0">
              <a:latin typeface="Century Gothic" panose="020B0502020202020204" pitchFamily="34" charset="0"/>
            </a:endParaRPr>
          </a:p>
          <a:p>
            <a:pPr fontAlgn="base"/>
            <a:r>
              <a:rPr lang="en-GB" sz="1400" dirty="0">
                <a:latin typeface="Century Gothic" panose="020B0502020202020204" pitchFamily="34" charset="0"/>
              </a:rPr>
              <a:t>For numbers between 21 and 29, instead of “</a:t>
            </a:r>
            <a:r>
              <a:rPr lang="en-GB" sz="1400" dirty="0" err="1">
                <a:latin typeface="Century Gothic" panose="020B0502020202020204" pitchFamily="34" charset="0"/>
              </a:rPr>
              <a:t>veinte</a:t>
            </a:r>
            <a:r>
              <a:rPr lang="en-GB" sz="1400" dirty="0">
                <a:latin typeface="Century Gothic" panose="020B0502020202020204" pitchFamily="34" charset="0"/>
              </a:rPr>
              <a:t> y”, we write “</a:t>
            </a:r>
            <a:r>
              <a:rPr lang="en-GB" sz="1400" dirty="0" err="1">
                <a:latin typeface="Century Gothic" panose="020B0502020202020204" pitchFamily="34" charset="0"/>
              </a:rPr>
              <a:t>veinti</a:t>
            </a:r>
            <a:r>
              <a:rPr lang="en-GB" sz="1400" dirty="0">
                <a:latin typeface="Century Gothic" panose="020B0502020202020204" pitchFamily="34" charset="0"/>
              </a:rPr>
              <a:t>” followed by the one:</a:t>
            </a:r>
          </a:p>
          <a:p>
            <a:pPr fontAlgn="base"/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21= 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veintiuno</a:t>
            </a:r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	22=</a:t>
            </a:r>
            <a:r>
              <a:rPr lang="en-GB" sz="1400" b="1" i="0" dirty="0" err="1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veintidós</a:t>
            </a:r>
            <a:r>
              <a:rPr lang="en-GB" sz="1400" b="1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  </a:t>
            </a:r>
            <a:r>
              <a:rPr lang="en-GB" sz="1400" i="0" dirty="0"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etc</a:t>
            </a:r>
            <a:endParaRPr lang="en-GB" sz="1400" b="1" i="0" dirty="0"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FA027F-1E41-3855-38EE-F0BB9ABE8C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5473441" y="-761038"/>
            <a:ext cx="1522075" cy="1522075"/>
          </a:xfrm>
          <a:prstGeom prst="rect">
            <a:avLst/>
          </a:prstGeom>
        </p:spPr>
      </p:pic>
      <p:pic>
        <p:nvPicPr>
          <p:cNvPr id="1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508A5CB-7776-3A5A-385C-322A36C4B47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2899230" y="36734"/>
            <a:ext cx="1440000" cy="1440000"/>
          </a:xfrm>
          <a:prstGeom prst="rect">
            <a:avLst/>
          </a:prstGeom>
        </p:spPr>
      </p:pic>
      <p:pic>
        <p:nvPicPr>
          <p:cNvPr id="2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F4EC7A4-3DB3-6A96-5538-063957357BA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6760912" y="292073"/>
            <a:ext cx="1229360" cy="1229360"/>
          </a:xfrm>
          <a:prstGeom prst="rect">
            <a:avLst/>
          </a:prstGeom>
        </p:spPr>
      </p:pic>
      <p:pic>
        <p:nvPicPr>
          <p:cNvPr id="2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4B37D0A-29E5-29FC-FE1C-0DF220F7EBF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0426734" y="1412853"/>
            <a:ext cx="1228038" cy="1228038"/>
          </a:xfrm>
          <a:prstGeom prst="rect">
            <a:avLst/>
          </a:prstGeom>
        </p:spPr>
      </p:pic>
      <p:pic>
        <p:nvPicPr>
          <p:cNvPr id="2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D5A5012-E258-EDD3-6DFA-6C1F330F0F4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2641833" y="4924585"/>
            <a:ext cx="1503034" cy="150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1257</TotalTime>
  <Words>359</Words>
  <Application>Microsoft Office PowerPoint</Application>
  <PresentationFormat>Widescreen</PresentationFormat>
  <Paragraphs>65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Miranda Milner</cp:lastModifiedBy>
  <cp:revision>40</cp:revision>
  <dcterms:created xsi:type="dcterms:W3CDTF">2019-08-20T09:39:52Z</dcterms:created>
  <dcterms:modified xsi:type="dcterms:W3CDTF">2025-01-09T10:14:17Z</dcterms:modified>
</cp:coreProperties>
</file>